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57" r:id="rId5"/>
    <p:sldId id="262" r:id="rId6"/>
    <p:sldId id="266" r:id="rId7"/>
    <p:sldId id="301" r:id="rId8"/>
    <p:sldId id="319" r:id="rId9"/>
    <p:sldId id="302" r:id="rId10"/>
    <p:sldId id="308" r:id="rId11"/>
    <p:sldId id="312" r:id="rId12"/>
    <p:sldId id="315" r:id="rId13"/>
    <p:sldId id="316" r:id="rId14"/>
    <p:sldId id="317" r:id="rId15"/>
    <p:sldId id="264" r:id="rId16"/>
    <p:sldId id="321" r:id="rId17"/>
    <p:sldId id="313" r:id="rId18"/>
    <p:sldId id="314" r:id="rId19"/>
    <p:sldId id="304" r:id="rId20"/>
    <p:sldId id="318" r:id="rId21"/>
    <p:sldId id="273" r:id="rId22"/>
    <p:sldId id="274" r:id="rId23"/>
    <p:sldId id="307" r:id="rId24"/>
    <p:sldId id="276" r:id="rId25"/>
    <p:sldId id="278" r:id="rId26"/>
    <p:sldId id="279" r:id="rId27"/>
    <p:sldId id="320" r:id="rId28"/>
    <p:sldId id="284" r:id="rId29"/>
    <p:sldId id="267" r:id="rId30"/>
    <p:sldId id="282" r:id="rId31"/>
    <p:sldId id="283" r:id="rId32"/>
    <p:sldId id="322" r:id="rId33"/>
    <p:sldId id="285" r:id="rId34"/>
    <p:sldId id="289" r:id="rId35"/>
    <p:sldId id="288" r:id="rId36"/>
    <p:sldId id="310" r:id="rId37"/>
    <p:sldId id="311" r:id="rId38"/>
    <p:sldId id="290" r:id="rId39"/>
    <p:sldId id="291" r:id="rId40"/>
    <p:sldId id="294" r:id="rId41"/>
    <p:sldId id="295" r:id="rId42"/>
    <p:sldId id="296" r:id="rId43"/>
    <p:sldId id="297" r:id="rId44"/>
    <p:sldId id="298" r:id="rId45"/>
    <p:sldId id="299" r:id="rId46"/>
    <p:sldId id="300" r:id="rId47"/>
    <p:sldId id="26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ZAIB" initials="S" lastIdx="1" clrIdx="0">
    <p:extLst>
      <p:ext uri="{19B8F6BF-5375-455C-9EA6-DF929625EA0E}">
        <p15:presenceInfo xmlns:p15="http://schemas.microsoft.com/office/powerpoint/2012/main" userId="S::18B-050-SE@uitu.edu.pk::7b0134ea-0b33-483b-91b5-81aea4f6216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978"/>
    <a:srgbClr val="092864"/>
    <a:srgbClr val="979797"/>
    <a:srgbClr val="6D6D6D"/>
    <a:srgbClr val="FCB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6374" autoAdjust="0"/>
  </p:normalViewPr>
  <p:slideViewPr>
    <p:cSldViewPr snapToGrid="0" snapToObjects="1">
      <p:cViewPr varScale="1">
        <p:scale>
          <a:sx n="115" d="100"/>
          <a:sy n="115" d="100"/>
        </p:scale>
        <p:origin x="3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41F84A-BBA6-438F-9749-ACB6E9A8A2ED}" type="datetimeFigureOut">
              <a:rPr lang="en-US" smtClean="0"/>
              <a:t>11/13/2020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2A1FB-590C-43A3-AA0A-F6914FF70ECB}" type="slidenum">
              <a:rPr lang="en-US" smtClean="0"/>
              <a:t>‹#›</a:t>
            </a:fld>
            <a:endParaRPr lang="en-US"/>
          </a:p>
        </p:txBody>
      </p:sp>
    </p:spTree>
    <p:extLst>
      <p:ext uri="{BB962C8B-B14F-4D97-AF65-F5344CB8AC3E}">
        <p14:creationId xmlns:p14="http://schemas.microsoft.com/office/powerpoint/2010/main" val="1066020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a:t>
            </a:fld>
            <a:endParaRPr lang="en-US"/>
          </a:p>
        </p:txBody>
      </p:sp>
    </p:spTree>
    <p:extLst>
      <p:ext uri="{BB962C8B-B14F-4D97-AF65-F5344CB8AC3E}">
        <p14:creationId xmlns:p14="http://schemas.microsoft.com/office/powerpoint/2010/main" val="2097905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37</a:t>
            </a:fld>
            <a:endParaRPr lang="en-US"/>
          </a:p>
        </p:txBody>
      </p:sp>
    </p:spTree>
    <p:extLst>
      <p:ext uri="{BB962C8B-B14F-4D97-AF65-F5344CB8AC3E}">
        <p14:creationId xmlns:p14="http://schemas.microsoft.com/office/powerpoint/2010/main" val="142405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a:t>
            </a:fld>
            <a:endParaRPr lang="en-US"/>
          </a:p>
        </p:txBody>
      </p:sp>
    </p:spTree>
    <p:extLst>
      <p:ext uri="{BB962C8B-B14F-4D97-AF65-F5344CB8AC3E}">
        <p14:creationId xmlns:p14="http://schemas.microsoft.com/office/powerpoint/2010/main" val="426150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4</a:t>
            </a:fld>
            <a:endParaRPr lang="en-US"/>
          </a:p>
        </p:txBody>
      </p:sp>
    </p:spTree>
    <p:extLst>
      <p:ext uri="{BB962C8B-B14F-4D97-AF65-F5344CB8AC3E}">
        <p14:creationId xmlns:p14="http://schemas.microsoft.com/office/powerpoint/2010/main" val="39109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5</a:t>
            </a:fld>
            <a:endParaRPr lang="en-US"/>
          </a:p>
        </p:txBody>
      </p:sp>
    </p:spTree>
    <p:extLst>
      <p:ext uri="{BB962C8B-B14F-4D97-AF65-F5344CB8AC3E}">
        <p14:creationId xmlns:p14="http://schemas.microsoft.com/office/powerpoint/2010/main" val="12665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10</a:t>
            </a:fld>
            <a:endParaRPr lang="en-US"/>
          </a:p>
        </p:txBody>
      </p:sp>
    </p:spTree>
    <p:extLst>
      <p:ext uri="{BB962C8B-B14F-4D97-AF65-F5344CB8AC3E}">
        <p14:creationId xmlns:p14="http://schemas.microsoft.com/office/powerpoint/2010/main" val="3236235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11</a:t>
            </a:fld>
            <a:endParaRPr lang="en-US"/>
          </a:p>
        </p:txBody>
      </p:sp>
    </p:spTree>
    <p:extLst>
      <p:ext uri="{BB962C8B-B14F-4D97-AF65-F5344CB8AC3E}">
        <p14:creationId xmlns:p14="http://schemas.microsoft.com/office/powerpoint/2010/main" val="120235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17</a:t>
            </a:fld>
            <a:endParaRPr lang="en-US"/>
          </a:p>
        </p:txBody>
      </p:sp>
    </p:spTree>
    <p:extLst>
      <p:ext uri="{BB962C8B-B14F-4D97-AF65-F5344CB8AC3E}">
        <p14:creationId xmlns:p14="http://schemas.microsoft.com/office/powerpoint/2010/main" val="2375946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32A1FB-590C-43A3-AA0A-F6914FF70ECB}" type="slidenum">
              <a:rPr lang="en-US" smtClean="0"/>
              <a:t>20</a:t>
            </a:fld>
            <a:endParaRPr lang="en-US"/>
          </a:p>
        </p:txBody>
      </p:sp>
    </p:spTree>
    <p:extLst>
      <p:ext uri="{BB962C8B-B14F-4D97-AF65-F5344CB8AC3E}">
        <p14:creationId xmlns:p14="http://schemas.microsoft.com/office/powerpoint/2010/main" val="351041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32A1FB-590C-43A3-AA0A-F6914FF70ECB}" type="slidenum">
              <a:rPr lang="en-US" smtClean="0"/>
              <a:t>35</a:t>
            </a:fld>
            <a:endParaRPr lang="en-US"/>
          </a:p>
        </p:txBody>
      </p:sp>
    </p:spTree>
    <p:extLst>
      <p:ext uri="{BB962C8B-B14F-4D97-AF65-F5344CB8AC3E}">
        <p14:creationId xmlns:p14="http://schemas.microsoft.com/office/powerpoint/2010/main" val="1150903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11/13/2020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11/13/2020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m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github.com/sifive/sifive-block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8F98F-D14D-40F3-9D8B-79AE6C9AE555}"/>
              </a:ext>
            </a:extLst>
          </p:cNvPr>
          <p:cNvPicPr>
            <a:picLocks noChangeAspect="1"/>
          </p:cNvPicPr>
          <p:nvPr/>
        </p:nvPicPr>
        <p:blipFill>
          <a:blip r:embed="rId3"/>
          <a:srcRect/>
          <a:stretch/>
        </p:blipFill>
        <p:spPr>
          <a:xfrm>
            <a:off x="38216"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26763" y="1399121"/>
            <a:ext cx="7467967"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a:rPr>
              <a:t>Reverse Engineering </a:t>
            </a:r>
          </a:p>
          <a:p>
            <a:r>
              <a:rPr lang="en-US" sz="5400" b="1" dirty="0">
                <a:solidFill>
                  <a:schemeClr val="bg1"/>
                </a:solidFill>
                <a:effectLst>
                  <a:outerShdw blurRad="38100" dist="38100" dir="2700000" algn="tl">
                    <a:srgbClr val="000000">
                      <a:alpha val="43137"/>
                    </a:srgbClr>
                  </a:outerShdw>
                </a:effectLst>
                <a:latin typeface="Proxima Nova A Extra Condensed " panose="02000506030000020004"/>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36491" y="3034802"/>
            <a:ext cx="6751529" cy="369332"/>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30" name="Rectangle 29">
            <a:extLst>
              <a:ext uri="{FF2B5EF4-FFF2-40B4-BE49-F238E27FC236}">
                <a16:creationId xmlns:a16="http://schemas.microsoft.com/office/drawing/2014/main" id="{13079BD7-BD7F-491C-8221-89D75FDC0A88}"/>
              </a:ext>
            </a:extLst>
          </p:cNvPr>
          <p:cNvSpPr/>
          <p:nvPr/>
        </p:nvSpPr>
        <p:spPr>
          <a:xfrm>
            <a:off x="9706881" y="1677833"/>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 name="Picture 1">
            <a:extLst>
              <a:ext uri="{FF2B5EF4-FFF2-40B4-BE49-F238E27FC236}">
                <a16:creationId xmlns:a16="http://schemas.microsoft.com/office/drawing/2014/main" id="{4250FE5F-7185-491D-AA48-A943CEEE72B9}"/>
              </a:ext>
            </a:extLst>
          </p:cNvPr>
          <p:cNvPicPr>
            <a:picLocks noChangeAspect="1"/>
          </p:cNvPicPr>
          <p:nvPr/>
        </p:nvPicPr>
        <p:blipFill>
          <a:blip r:embed="rId4"/>
          <a:srcRect/>
          <a:stretch/>
        </p:blipFill>
        <p:spPr>
          <a:xfrm>
            <a:off x="9824817" y="1677833"/>
            <a:ext cx="2367183" cy="849757"/>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750E5DC8-F747-4A42-B538-63706E396DAE}"/>
              </a:ext>
            </a:extLst>
          </p:cNvPr>
          <p:cNvPicPr>
            <a:picLocks noChangeAspect="1"/>
          </p:cNvPicPr>
          <p:nvPr/>
        </p:nvPicPr>
        <p:blipFill rotWithShape="1">
          <a:blip r:embed="rId5"/>
          <a:srcRect l="18016" t="9705" r="37008" b="9806"/>
          <a:stretch/>
        </p:blipFill>
        <p:spPr>
          <a:xfrm>
            <a:off x="10112543" y="383352"/>
            <a:ext cx="1345903" cy="1294481"/>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1CD57C-7B16-490B-8795-CDE99361E33D}"/>
              </a:ext>
            </a:extLst>
          </p:cNvPr>
          <p:cNvSpPr/>
          <p:nvPr/>
        </p:nvSpPr>
        <p:spPr>
          <a:xfrm>
            <a:off x="8075691" y="0"/>
            <a:ext cx="4116309" cy="151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4">
            <a:extLst>
              <a:ext uri="{FF2B5EF4-FFF2-40B4-BE49-F238E27FC236}">
                <a16:creationId xmlns:a16="http://schemas.microsoft.com/office/drawing/2014/main" id="{42B26F45-01EA-45CD-948D-E000F9022021}"/>
              </a:ext>
            </a:extLst>
          </p:cNvPr>
          <p:cNvGraphicFramePr>
            <a:graphicFrameLocks/>
          </p:cNvGraphicFramePr>
          <p:nvPr>
            <p:extLst>
              <p:ext uri="{D42A27DB-BD31-4B8C-83A1-F6EECF244321}">
                <p14:modId xmlns:p14="http://schemas.microsoft.com/office/powerpoint/2010/main" val="3719478990"/>
              </p:ext>
            </p:extLst>
          </p:nvPr>
        </p:nvGraphicFramePr>
        <p:xfrm>
          <a:off x="154737" y="2397812"/>
          <a:ext cx="11466992" cy="3304398"/>
        </p:xfrm>
        <a:graphic>
          <a:graphicData uri="http://schemas.openxmlformats.org/drawingml/2006/table">
            <a:tbl>
              <a:tblPr firstRow="1" bandRow="1">
                <a:tableStyleId>{5C22544A-7EE6-4342-B048-85BDC9FD1C3A}</a:tableStyleId>
              </a:tblPr>
              <a:tblGrid>
                <a:gridCol w="1219460">
                  <a:extLst>
                    <a:ext uri="{9D8B030D-6E8A-4147-A177-3AD203B41FA5}">
                      <a16:colId xmlns:a16="http://schemas.microsoft.com/office/drawing/2014/main" val="3486364129"/>
                    </a:ext>
                  </a:extLst>
                </a:gridCol>
                <a:gridCol w="10247532">
                  <a:extLst>
                    <a:ext uri="{9D8B030D-6E8A-4147-A177-3AD203B41FA5}">
                      <a16:colId xmlns:a16="http://schemas.microsoft.com/office/drawing/2014/main" val="1077344348"/>
                    </a:ext>
                  </a:extLst>
                </a:gridCol>
              </a:tblGrid>
              <a:tr h="325023">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454142">
                <a:tc>
                  <a:txBody>
                    <a:bodyPr/>
                    <a:lstStyle/>
                    <a:p>
                      <a:r>
                        <a:rPr lang="en-GB" sz="1200" dirty="0">
                          <a:latin typeface="Roboto" panose="02000000000000000000"/>
                        </a:rPr>
                        <a:t>HellaCache</a:t>
                      </a:r>
                      <a:endParaRPr lang="en-US" sz="1200" dirty="0">
                        <a:latin typeface="Roboto" panose="02000000000000000000"/>
                      </a:endParaRPr>
                    </a:p>
                  </a:txBody>
                  <a:tcPr/>
                </a:tc>
                <a:tc>
                  <a:txBody>
                    <a:bodyPr/>
                    <a:lstStyle/>
                    <a:p>
                      <a:r>
                        <a:rPr lang="en-GB" sz="1200" b="0" dirty="0">
                          <a:latin typeface="Roboto" panose="02000000000000000000"/>
                        </a:rPr>
                        <a:t>HellaCache is the acronym of Level 1 Data cache in Rocket-Chip.</a:t>
                      </a:r>
                      <a:r>
                        <a:rPr lang="en-GB" sz="1200" b="0" i="0" kern="1200" dirty="0">
                          <a:solidFill>
                            <a:schemeClr val="dk1"/>
                          </a:solidFill>
                          <a:effectLst/>
                          <a:latin typeface="Roboto" panose="02000000000000000000"/>
                          <a:ea typeface="+mn-ea"/>
                          <a:cs typeface="+mn-cs"/>
                        </a:rPr>
                        <a:t> L1 Dcache directly built into the microprocessor, which is used for storing the microprocessor's recently accessed information, thus it is also called the primary cache. The size of the cache depends upon the width of the ISA.</a:t>
                      </a:r>
                      <a:endParaRPr lang="en-US" sz="1200" b="0" dirty="0">
                        <a:latin typeface="Roboto" panose="02000000000000000000"/>
                      </a:endParaRPr>
                    </a:p>
                  </a:txBody>
                  <a:tcPr/>
                </a:tc>
                <a:extLst>
                  <a:ext uri="{0D108BD9-81ED-4DB2-BD59-A6C34878D82A}">
                    <a16:rowId xmlns:a16="http://schemas.microsoft.com/office/drawing/2014/main" val="3169893010"/>
                  </a:ext>
                </a:extLst>
              </a:tr>
              <a:tr h="306599">
                <a:tc>
                  <a:txBody>
                    <a:bodyPr/>
                    <a:lstStyle/>
                    <a:p>
                      <a:r>
                        <a:rPr lang="en-GB" sz="1200" dirty="0">
                          <a:latin typeface="Roboto" panose="02000000000000000000"/>
                        </a:rPr>
                        <a:t>HellaCache Arbiter</a:t>
                      </a:r>
                      <a:endParaRPr lang="en-US" sz="1200" dirty="0">
                        <a:latin typeface="Roboto" panose="02000000000000000000"/>
                      </a:endParaRPr>
                    </a:p>
                  </a:txBody>
                  <a:tcPr/>
                </a:tc>
                <a:tc>
                  <a:txBody>
                    <a:bodyPr/>
                    <a:lstStyle/>
                    <a:p>
                      <a:r>
                        <a:rPr lang="en-GB" sz="1200" dirty="0">
                          <a:latin typeface="Roboto" panose="02000000000000000000"/>
                        </a:rPr>
                        <a:t>This module is for accessing L1 Dcache (HellaCache), by means of requests generated from other modules for read and write operations.</a:t>
                      </a:r>
                      <a:endParaRPr lang="en-US" sz="1200" dirty="0">
                        <a:latin typeface="Roboto" panose="02000000000000000000"/>
                      </a:endParaRPr>
                    </a:p>
                  </a:txBody>
                  <a:tcPr/>
                </a:tc>
                <a:extLst>
                  <a:ext uri="{0D108BD9-81ED-4DB2-BD59-A6C34878D82A}">
                    <a16:rowId xmlns:a16="http://schemas.microsoft.com/office/drawing/2014/main" val="3619359248"/>
                  </a:ext>
                </a:extLst>
              </a:tr>
              <a:tr h="454142">
                <a:tc>
                  <a:txBody>
                    <a:bodyPr/>
                    <a:lstStyle/>
                    <a:p>
                      <a:r>
                        <a:rPr lang="en-US" sz="1200" kern="1200" dirty="0">
                          <a:solidFill>
                            <a:schemeClr val="dk1"/>
                          </a:solidFill>
                          <a:effectLst/>
                          <a:latin typeface="Roboto" panose="02000000000000000000"/>
                          <a:ea typeface="+mn-ea"/>
                          <a:cs typeface="+mn-cs"/>
                        </a:rPr>
                        <a:t>PMP</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Physical Memory Protection (PMP) is a part of the RISC-V Privileged Architecture Specification which describes the interface for a standard RISC-V memory protection unit. The PMP defines a finite number of PMP regions which can be individually configured to enforce access permissions to a range of addresses in memory</a:t>
                      </a:r>
                    </a:p>
                  </a:txBody>
                  <a:tcPr/>
                </a:tc>
                <a:extLst>
                  <a:ext uri="{0D108BD9-81ED-4DB2-BD59-A6C34878D82A}">
                    <a16:rowId xmlns:a16="http://schemas.microsoft.com/office/drawing/2014/main" val="2323857447"/>
                  </a:ext>
                </a:extLst>
              </a:tr>
              <a:tr h="500238">
                <a:tc>
                  <a:txBody>
                    <a:bodyPr/>
                    <a:lstStyle/>
                    <a:p>
                      <a:r>
                        <a:rPr lang="en-GB" sz="1200" dirty="0">
                          <a:latin typeface="Roboto" panose="02000000000000000000"/>
                        </a:rPr>
                        <a:t>AMO-ALU</a:t>
                      </a:r>
                      <a:endParaRPr lang="en-US" sz="1200" dirty="0">
                        <a:latin typeface="Roboto" panose="02000000000000000000"/>
                      </a:endParaRPr>
                    </a:p>
                  </a:txBody>
                  <a:tcPr/>
                </a:tc>
                <a:tc>
                  <a:txBody>
                    <a:bodyPr/>
                    <a:lstStyle/>
                    <a:p>
                      <a:r>
                        <a:rPr lang="en-GB" sz="1200" b="0" i="0" kern="1200" dirty="0">
                          <a:solidFill>
                            <a:schemeClr val="dk1"/>
                          </a:solidFill>
                          <a:effectLst/>
                          <a:latin typeface="Roboto" panose="02000000000000000000"/>
                          <a:ea typeface="+mn-ea"/>
                          <a:cs typeface="+mn-cs"/>
                        </a:rPr>
                        <a:t>This module is used to perform the A Extension RISCV operations. To use the Rocket-Core Atomic ALU module, </a:t>
                      </a:r>
                      <a:r>
                        <a:rPr lang="en-GB" sz="1200" b="0" i="1" kern="1200" dirty="0">
                          <a:solidFill>
                            <a:schemeClr val="dk1"/>
                          </a:solidFill>
                          <a:effectLst/>
                          <a:latin typeface="Courier New" panose="02070309020205020404" pitchFamily="49" charset="0"/>
                          <a:ea typeface="+mn-ea"/>
                          <a:cs typeface="Courier New" panose="02070309020205020404" pitchFamily="49" charset="0"/>
                        </a:rPr>
                        <a:t>useAtmoics</a:t>
                      </a:r>
                      <a:r>
                        <a:rPr lang="en-GB" sz="1200" b="0" i="0" kern="1200" dirty="0">
                          <a:solidFill>
                            <a:schemeClr val="dk1"/>
                          </a:solidFill>
                          <a:effectLst/>
                          <a:latin typeface="Roboto" panose="02000000000000000000"/>
                          <a:ea typeface="+mn-ea"/>
                          <a:cs typeface="+mn-cs"/>
                        </a:rPr>
                        <a:t> [Bool],which is in the rocket-Chip config file, should be true.</a:t>
                      </a:r>
                    </a:p>
                  </a:txBody>
                  <a:tcPr/>
                </a:tc>
                <a:extLst>
                  <a:ext uri="{0D108BD9-81ED-4DB2-BD59-A6C34878D82A}">
                    <a16:rowId xmlns:a16="http://schemas.microsoft.com/office/drawing/2014/main" val="3539421274"/>
                  </a:ext>
                </a:extLst>
              </a:tr>
              <a:tr h="325023">
                <a:tc>
                  <a:txBody>
                    <a:bodyPr/>
                    <a:lstStyle/>
                    <a:p>
                      <a:r>
                        <a:rPr lang="en-GB" sz="1200" dirty="0">
                          <a:latin typeface="Roboto" panose="02000000000000000000"/>
                        </a:rPr>
                        <a:t>Dcache</a:t>
                      </a:r>
                      <a:endParaRPr lang="en-US" sz="1200" dirty="0">
                        <a:latin typeface="Roboto" panose="02000000000000000000"/>
                      </a:endParaRPr>
                    </a:p>
                  </a:txBody>
                  <a:tcPr/>
                </a:tc>
                <a:tc>
                  <a:txBody>
                    <a:bodyPr/>
                    <a:lstStyle/>
                    <a:p>
                      <a:r>
                        <a:rPr lang="en-GB" sz="1200" b="0" kern="1200" dirty="0">
                          <a:solidFill>
                            <a:schemeClr val="tx1"/>
                          </a:solidFill>
                          <a:effectLst/>
                          <a:latin typeface="Roboto" panose="02000000000000000000"/>
                          <a:ea typeface="+mn-ea"/>
                          <a:cs typeface="+mn-cs"/>
                        </a:rPr>
                        <a:t>This Module is used to hold the data for temporary period of time.</a:t>
                      </a:r>
                      <a:r>
                        <a:rPr lang="en-US" sz="1200" b="0" kern="1200" dirty="0">
                          <a:solidFill>
                            <a:schemeClr val="tx1"/>
                          </a:solidFill>
                          <a:effectLst/>
                          <a:latin typeface="Roboto" panose="02000000000000000000"/>
                          <a:ea typeface="+mn-ea"/>
                          <a:cs typeface="+mn-cs"/>
                        </a:rPr>
                        <a:t>Size of the Dcache sets, ways and block can be configured from the Config.scala file in subsystem directory of Scala files.</a:t>
                      </a:r>
                      <a:r>
                        <a:rPr lang="en-US" sz="1200" b="0" dirty="0">
                          <a:solidFill>
                            <a:schemeClr val="tx1"/>
                          </a:solidFill>
                          <a:latin typeface="Roboto" panose="02000000000000000000"/>
                        </a:rPr>
                        <a:t> Size of DCache is calculated by</a:t>
                      </a:r>
                      <a:r>
                        <a:rPr lang="en-US" sz="1200" b="0" i="1" dirty="0">
                          <a:solidFill>
                            <a:schemeClr val="tx1"/>
                          </a:solidFill>
                          <a:latin typeface="Roboto" panose="02000000000000000000"/>
                        </a:rPr>
                        <a:t>: nWays x nSets x blockBytes</a:t>
                      </a:r>
                      <a:r>
                        <a:rPr lang="en-US" sz="1200" b="0" dirty="0">
                          <a:solidFill>
                            <a:schemeClr val="tx1"/>
                          </a:solidFill>
                          <a:latin typeface="Roboto" panose="02000000000000000000"/>
                        </a:rPr>
                        <a:t>.</a:t>
                      </a:r>
                      <a:endParaRPr lang="en-US" sz="1200" b="0"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4121254401"/>
                  </a:ext>
                </a:extLst>
              </a:tr>
              <a:tr h="454142">
                <a:tc>
                  <a:txBody>
                    <a:bodyPr/>
                    <a:lstStyle/>
                    <a:p>
                      <a:r>
                        <a:rPr lang="en-GB" sz="1200" dirty="0">
                          <a:latin typeface="Roboto" panose="02000000000000000000"/>
                        </a:rPr>
                        <a:t>Scratchpad</a:t>
                      </a:r>
                      <a:endParaRPr lang="en-US" sz="1200" dirty="0">
                        <a:latin typeface="Roboto" panose="02000000000000000000"/>
                      </a:endParaRPr>
                    </a:p>
                  </a:txBody>
                  <a:tcPr/>
                </a:tc>
                <a:tc>
                  <a:txBody>
                    <a:bodyPr/>
                    <a:lstStyle/>
                    <a:p>
                      <a:r>
                        <a:rPr lang="en-US" sz="1200" kern="1200" dirty="0">
                          <a:solidFill>
                            <a:schemeClr val="dk1"/>
                          </a:solidFill>
                          <a:effectLst/>
                          <a:latin typeface="Roboto" panose="02000000000000000000"/>
                          <a:ea typeface="+mn-ea"/>
                          <a:cs typeface="+mn-cs"/>
                        </a:rPr>
                        <a:t>(SPRAM) is a high-speed internal memory directly connected to the CPU core and used for temporary storage to hold very small items of data for rapid retrieval. To add the scratchpad in our SoC we need to call the scratchpad class in our config file which lies in system directory of Scala.</a:t>
                      </a:r>
                    </a:p>
                  </a:txBody>
                  <a:tcPr/>
                </a:tc>
                <a:extLst>
                  <a:ext uri="{0D108BD9-81ED-4DB2-BD59-A6C34878D82A}">
                    <a16:rowId xmlns:a16="http://schemas.microsoft.com/office/drawing/2014/main" val="2169827342"/>
                  </a:ext>
                </a:extLst>
              </a:tr>
            </a:tbl>
          </a:graphicData>
        </a:graphic>
      </p:graphicFrame>
      <p:sp>
        <p:nvSpPr>
          <p:cNvPr id="9" name="Title 1">
            <a:extLst>
              <a:ext uri="{FF2B5EF4-FFF2-40B4-BE49-F238E27FC236}">
                <a16:creationId xmlns:a16="http://schemas.microsoft.com/office/drawing/2014/main" id="{E8DB8F01-8074-4478-BE7E-1C6C3A1EF73A}"/>
              </a:ext>
            </a:extLst>
          </p:cNvPr>
          <p:cNvSpPr txBox="1">
            <a:spLocks/>
          </p:cNvSpPr>
          <p:nvPr/>
        </p:nvSpPr>
        <p:spPr>
          <a:xfrm>
            <a:off x="132953" y="2106437"/>
            <a:ext cx="4417263" cy="2668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Memory/ Write-Back Modules Description</a:t>
            </a:r>
            <a:endParaRPr lang="en-US" sz="1800" b="0" dirty="0"/>
          </a:p>
        </p:txBody>
      </p:sp>
      <p:sp>
        <p:nvSpPr>
          <p:cNvPr id="2" name="Rectangle 1">
            <a:extLst>
              <a:ext uri="{FF2B5EF4-FFF2-40B4-BE49-F238E27FC236}">
                <a16:creationId xmlns:a16="http://schemas.microsoft.com/office/drawing/2014/main" id="{963CDFB1-D678-4286-8EA7-707352AB9A7F}"/>
              </a:ext>
            </a:extLst>
          </p:cNvPr>
          <p:cNvSpPr/>
          <p:nvPr/>
        </p:nvSpPr>
        <p:spPr>
          <a:xfrm>
            <a:off x="132953" y="85689"/>
            <a:ext cx="1064463" cy="1181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6" name="Table 4">
            <a:extLst>
              <a:ext uri="{FF2B5EF4-FFF2-40B4-BE49-F238E27FC236}">
                <a16:creationId xmlns:a16="http://schemas.microsoft.com/office/drawing/2014/main" id="{7F024513-B1CA-4A9C-8D08-6B4F083DA0B8}"/>
              </a:ext>
            </a:extLst>
          </p:cNvPr>
          <p:cNvGraphicFramePr>
            <a:graphicFrameLocks/>
          </p:cNvGraphicFramePr>
          <p:nvPr>
            <p:extLst>
              <p:ext uri="{D42A27DB-BD31-4B8C-83A1-F6EECF244321}">
                <p14:modId xmlns:p14="http://schemas.microsoft.com/office/powerpoint/2010/main" val="2735967397"/>
              </p:ext>
            </p:extLst>
          </p:nvPr>
        </p:nvGraphicFramePr>
        <p:xfrm>
          <a:off x="132953" y="624205"/>
          <a:ext cx="11466992" cy="1285240"/>
        </p:xfrm>
        <a:graphic>
          <a:graphicData uri="http://schemas.openxmlformats.org/drawingml/2006/table">
            <a:tbl>
              <a:tblPr firstRow="1" bandRow="1">
                <a:tableStyleId>{5C22544A-7EE6-4342-B048-85BDC9FD1C3A}</a:tableStyleId>
              </a:tblPr>
              <a:tblGrid>
                <a:gridCol w="1241444">
                  <a:extLst>
                    <a:ext uri="{9D8B030D-6E8A-4147-A177-3AD203B41FA5}">
                      <a16:colId xmlns:a16="http://schemas.microsoft.com/office/drawing/2014/main" val="3486364129"/>
                    </a:ext>
                  </a:extLst>
                </a:gridCol>
                <a:gridCol w="10225548">
                  <a:extLst>
                    <a:ext uri="{9D8B030D-6E8A-4147-A177-3AD203B41FA5}">
                      <a16:colId xmlns:a16="http://schemas.microsoft.com/office/drawing/2014/main" val="1077344348"/>
                    </a:ext>
                  </a:extLst>
                </a:gridCol>
              </a:tblGrid>
              <a:tr h="370840">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370840">
                <a:tc>
                  <a:txBody>
                    <a:bodyPr/>
                    <a:lstStyle/>
                    <a:p>
                      <a:r>
                        <a:rPr lang="en-GB" sz="1200" dirty="0">
                          <a:latin typeface="Roboto" panose="02000000000000000000"/>
                        </a:rPr>
                        <a:t>Multiplier</a:t>
                      </a:r>
                      <a:endParaRPr lang="en-US" sz="1200" dirty="0">
                        <a:latin typeface="Roboto" panose="02000000000000000000"/>
                      </a:endParaRPr>
                    </a:p>
                  </a:txBody>
                  <a:tcPr/>
                </a:tc>
                <a:tc>
                  <a:txBody>
                    <a:bodyPr/>
                    <a:lstStyle/>
                    <a:p>
                      <a:r>
                        <a:rPr lang="en-GB" sz="1200" dirty="0">
                          <a:solidFill>
                            <a:schemeClr val="tx1"/>
                          </a:solidFill>
                          <a:latin typeface="Roboto" panose="02000000000000000000"/>
                        </a:rPr>
                        <a:t>This module is present inside the Rocket-Core execute stage and is used to perform M-Type Instructions. </a:t>
                      </a:r>
                      <a:r>
                        <a:rPr lang="en-US" sz="1200" dirty="0">
                          <a:solidFill>
                            <a:schemeClr val="tx1"/>
                          </a:solidFill>
                          <a:latin typeface="Roboto" panose="02000000000000000000"/>
                        </a:rPr>
                        <a:t>Multiplier operation is parameterizable and depends upon the XLen width (Width of the operands of Multiplier). XLen either [31:0] or [63:0].</a:t>
                      </a:r>
                    </a:p>
                  </a:txBody>
                  <a:tcPr/>
                </a:tc>
                <a:extLst>
                  <a:ext uri="{0D108BD9-81ED-4DB2-BD59-A6C34878D82A}">
                    <a16:rowId xmlns:a16="http://schemas.microsoft.com/office/drawing/2014/main" val="3540076820"/>
                  </a:ext>
                </a:extLst>
              </a:tr>
              <a:tr h="370840">
                <a:tc>
                  <a:txBody>
                    <a:bodyPr/>
                    <a:lstStyle/>
                    <a:p>
                      <a:r>
                        <a:rPr lang="en-GB" sz="1200" dirty="0">
                          <a:latin typeface="Roboto" panose="02000000000000000000"/>
                        </a:rPr>
                        <a:t>ALU</a:t>
                      </a:r>
                      <a:endParaRPr lang="en-US" sz="1200" dirty="0">
                        <a:latin typeface="Roboto" panose="02000000000000000000"/>
                      </a:endParaRPr>
                    </a:p>
                  </a:txBody>
                  <a:tcPr/>
                </a:tc>
                <a:tc>
                  <a:txBody>
                    <a:bodyPr/>
                    <a:lstStyle/>
                    <a:p>
                      <a:r>
                        <a:rPr lang="en-US" sz="1200" dirty="0">
                          <a:solidFill>
                            <a:schemeClr val="tx1"/>
                          </a:solidFill>
                          <a:latin typeface="Roboto" panose="02000000000000000000"/>
                        </a:rPr>
                        <a:t>An arithmetic logic unit (ALU) used to perform arithmetic and logic operations in Rocket-Core. ALU operands is parameterizable depends upon the XLen width either [31:0] or [63:0].</a:t>
                      </a:r>
                    </a:p>
                  </a:txBody>
                  <a:tcPr/>
                </a:tc>
                <a:extLst>
                  <a:ext uri="{0D108BD9-81ED-4DB2-BD59-A6C34878D82A}">
                    <a16:rowId xmlns:a16="http://schemas.microsoft.com/office/drawing/2014/main" val="3710835212"/>
                  </a:ext>
                </a:extLst>
              </a:tr>
            </a:tbl>
          </a:graphicData>
        </a:graphic>
      </p:graphicFrame>
      <p:sp>
        <p:nvSpPr>
          <p:cNvPr id="7" name="Title 1">
            <a:extLst>
              <a:ext uri="{FF2B5EF4-FFF2-40B4-BE49-F238E27FC236}">
                <a16:creationId xmlns:a16="http://schemas.microsoft.com/office/drawing/2014/main" id="{3597BC3C-7C5F-4D41-82BB-680423276C30}"/>
              </a:ext>
            </a:extLst>
          </p:cNvPr>
          <p:cNvSpPr txBox="1">
            <a:spLocks/>
          </p:cNvSpPr>
          <p:nvPr/>
        </p:nvSpPr>
        <p:spPr>
          <a:xfrm>
            <a:off x="132953" y="322208"/>
            <a:ext cx="3178398" cy="2365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Execute Modules Description</a:t>
            </a:r>
            <a:endParaRPr lang="en-US" sz="1800" b="0" dirty="0"/>
          </a:p>
        </p:txBody>
      </p:sp>
      <p:pic>
        <p:nvPicPr>
          <p:cNvPr id="3" name="Picture 2">
            <a:extLst>
              <a:ext uri="{FF2B5EF4-FFF2-40B4-BE49-F238E27FC236}">
                <a16:creationId xmlns:a16="http://schemas.microsoft.com/office/drawing/2014/main" id="{D270DE7D-983E-46B6-A873-980868756B58}"/>
              </a:ext>
            </a:extLst>
          </p:cNvPr>
          <p:cNvPicPr>
            <a:picLocks noChangeAspect="1"/>
          </p:cNvPicPr>
          <p:nvPr/>
        </p:nvPicPr>
        <p:blipFill>
          <a:blip r:embed="rId3"/>
          <a:srcRect/>
          <a:stretch/>
        </p:blipFill>
        <p:spPr>
          <a:xfrm>
            <a:off x="10594891" y="5726695"/>
            <a:ext cx="1597109" cy="604531"/>
          </a:xfrm>
          <a:prstGeom prst="rect">
            <a:avLst/>
          </a:prstGeom>
        </p:spPr>
      </p:pic>
    </p:spTree>
    <p:extLst>
      <p:ext uri="{BB962C8B-B14F-4D97-AF65-F5344CB8AC3E}">
        <p14:creationId xmlns:p14="http://schemas.microsoft.com/office/powerpoint/2010/main" val="391829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60D6400-AC36-49E6-87FA-608D3B449DEF}"/>
              </a:ext>
            </a:extLst>
          </p:cNvPr>
          <p:cNvPicPr>
            <a:picLocks noChangeAspect="1"/>
          </p:cNvPicPr>
          <p:nvPr/>
        </p:nvPicPr>
        <p:blipFill rotWithShape="1">
          <a:blip r:embed="rId3"/>
          <a:srcRect/>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53485-6469-4D5C-9557-F66F314621ED}"/>
              </a:ext>
            </a:extLst>
          </p:cNvPr>
          <p:cNvSpPr>
            <a:spLocks noGrp="1"/>
          </p:cNvSpPr>
          <p:nvPr>
            <p:ph type="title"/>
          </p:nvPr>
        </p:nvSpPr>
        <p:spPr>
          <a:xfrm>
            <a:off x="1927122" y="2207603"/>
            <a:ext cx="7867675" cy="230355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5400" dirty="0">
                <a:solidFill>
                  <a:srgbClr val="FFFFFF"/>
                </a:solidFill>
                <a:latin typeface="Proxima Nova A Extra Condensed " panose="02000506030000020004"/>
                <a:ea typeface="+mj-ea"/>
                <a:cs typeface="+mj-cs"/>
              </a:rPr>
              <a:t>De-constructing Software Architecture Rocket-Chip</a:t>
            </a:r>
          </a:p>
        </p:txBody>
      </p:sp>
    </p:spTree>
    <p:extLst>
      <p:ext uri="{BB962C8B-B14F-4D97-AF65-F5344CB8AC3E}">
        <p14:creationId xmlns:p14="http://schemas.microsoft.com/office/powerpoint/2010/main" val="219575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692951"/>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715969" y="1423014"/>
            <a:ext cx="10515600" cy="3912566"/>
          </a:xfrm>
        </p:spPr>
        <p:txBody>
          <a:bodyPr>
            <a:normAutofit/>
          </a:bodyPr>
          <a:lstStyle/>
          <a:p>
            <a:pPr algn="just"/>
            <a:r>
              <a:rPr lang="en-US" sz="2000" dirty="0"/>
              <a:t>The complexity of code of Rocket-Chip is high, because it contains 372 files in 73 directories, after the submodules the numbers increase to 151,613  files in 8,625  directories and after running the build script to generate an SoC the numbers grow to 185,049 files in 10,780 directories</a:t>
            </a:r>
            <a:r>
              <a:rPr lang="en-US" sz="2000" baseline="30000" dirty="0"/>
              <a:t>1</a:t>
            </a:r>
          </a:p>
          <a:p>
            <a:pPr marL="0" indent="0" algn="just">
              <a:buNone/>
            </a:pPr>
            <a:endParaRPr lang="en-US" sz="2000" baseline="30000" dirty="0"/>
          </a:p>
          <a:p>
            <a:pPr algn="just"/>
            <a:r>
              <a:rPr lang="en-US" sz="2000" dirty="0"/>
              <a:t>Another problem faced with the Rocket-Chip implementation code includes many variable names and hundreds lines of code without any meaning or concomitant comments</a:t>
            </a:r>
          </a:p>
          <a:p>
            <a:pPr marL="0" indent="0" algn="just">
              <a:buNone/>
            </a:pPr>
            <a:endParaRPr lang="en-US" sz="2000" dirty="0"/>
          </a:p>
          <a:p>
            <a:pPr algn="just"/>
            <a:r>
              <a:rPr lang="en-US" sz="2000" dirty="0"/>
              <a:t>Lack of understandability and comprehension concludes to difficulty in modifying Rocket-Core or its component as for customized requirements. </a:t>
            </a:r>
          </a:p>
        </p:txBody>
      </p:sp>
      <p:pic>
        <p:nvPicPr>
          <p:cNvPr id="9" name="Picture 8">
            <a:extLst>
              <a:ext uri="{FF2B5EF4-FFF2-40B4-BE49-F238E27FC236}">
                <a16:creationId xmlns:a16="http://schemas.microsoft.com/office/drawing/2014/main" id="{DB0B8839-A317-40BB-AE06-772E142DAE1C}"/>
              </a:ext>
            </a:extLst>
          </p:cNvPr>
          <p:cNvPicPr>
            <a:picLocks noChangeAspect="1"/>
          </p:cNvPicPr>
          <p:nvPr/>
        </p:nvPicPr>
        <p:blipFill>
          <a:blip r:embed="rId2"/>
          <a:srcRect/>
          <a:stretch/>
        </p:blipFill>
        <p:spPr>
          <a:xfrm>
            <a:off x="10047978" y="5530445"/>
            <a:ext cx="2367183" cy="849757"/>
          </a:xfrm>
          <a:prstGeom prst="rect">
            <a:avLst/>
          </a:prstGeom>
        </p:spPr>
      </p:pic>
      <p:sp>
        <p:nvSpPr>
          <p:cNvPr id="5" name="TextBox 4">
            <a:extLst>
              <a:ext uri="{FF2B5EF4-FFF2-40B4-BE49-F238E27FC236}">
                <a16:creationId xmlns:a16="http://schemas.microsoft.com/office/drawing/2014/main" id="{C907201D-1FC1-49A0-AD8F-F2836A283C3E}"/>
              </a:ext>
            </a:extLst>
          </p:cNvPr>
          <p:cNvSpPr txBox="1"/>
          <p:nvPr/>
        </p:nvSpPr>
        <p:spPr>
          <a:xfrm>
            <a:off x="265749" y="5580148"/>
            <a:ext cx="7993348" cy="461665"/>
          </a:xfrm>
          <a:prstGeom prst="rect">
            <a:avLst/>
          </a:prstGeom>
          <a:noFill/>
          <a:ln w="19050">
            <a:solidFill>
              <a:schemeClr val="tx1"/>
            </a:solidFill>
          </a:ln>
        </p:spPr>
        <p:txBody>
          <a:bodyPr wrap="square" rtlCol="0">
            <a:spAutoFit/>
          </a:bodyPr>
          <a:lstStyle/>
          <a:p>
            <a:pPr algn="just"/>
            <a:r>
              <a:rPr lang="en-US" sz="1200" baseline="30000" dirty="0">
                <a:latin typeface="Roboto" panose="02000000000000000000"/>
              </a:rPr>
              <a:t>1</a:t>
            </a:r>
            <a:r>
              <a:rPr lang="en-US" sz="1200" b="0" i="0" dirty="0">
                <a:solidFill>
                  <a:srgbClr val="222222"/>
                </a:solidFill>
                <a:effectLst/>
                <a:latin typeface="Roboto" panose="02000000000000000000"/>
              </a:rPr>
              <a:t> Durrum, J., Bryant, A. and Porter, J., 2019. </a:t>
            </a:r>
            <a:r>
              <a:rPr lang="en-US" sz="1200" b="0" i="1" dirty="0">
                <a:solidFill>
                  <a:srgbClr val="222222"/>
                </a:solidFill>
                <a:effectLst/>
                <a:latin typeface="Roboto" panose="02000000000000000000"/>
              </a:rPr>
              <a:t>Reverse Engineering RISC-V Generator-Based Designs for Trust and Assurance</a:t>
            </a:r>
            <a:r>
              <a:rPr lang="en-US" sz="1200" b="0" i="0" dirty="0">
                <a:solidFill>
                  <a:srgbClr val="222222"/>
                </a:solidFill>
                <a:effectLst/>
                <a:latin typeface="Roboto" panose="02000000000000000000"/>
              </a:rPr>
              <a:t>. AFRL/RYDT WPAFB United States.</a:t>
            </a:r>
            <a:endParaRPr lang="en-US" sz="1200" baseline="30000" dirty="0">
              <a:latin typeface="Roboto" panose="02000000000000000000"/>
            </a:endParaRPr>
          </a:p>
        </p:txBody>
      </p:sp>
    </p:spTree>
    <p:extLst>
      <p:ext uri="{BB962C8B-B14F-4D97-AF65-F5344CB8AC3E}">
        <p14:creationId xmlns:p14="http://schemas.microsoft.com/office/powerpoint/2010/main" val="1281276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FF4975-18AD-4443-96BF-574BF695C740}"/>
              </a:ext>
            </a:extLst>
          </p:cNvPr>
          <p:cNvSpPr>
            <a:spLocks noGrp="1"/>
          </p:cNvSpPr>
          <p:nvPr>
            <p:ph type="title"/>
          </p:nvPr>
        </p:nvSpPr>
        <p:spPr>
          <a:xfrm>
            <a:off x="838200" y="681037"/>
            <a:ext cx="10515600" cy="584901"/>
          </a:xfrm>
        </p:spPr>
        <p:txBody>
          <a:bodyPr/>
          <a:lstStyle/>
          <a:p>
            <a:r>
              <a:rPr lang="en-US" dirty="0"/>
              <a:t>Our Approach </a:t>
            </a:r>
          </a:p>
        </p:txBody>
      </p:sp>
      <p:sp>
        <p:nvSpPr>
          <p:cNvPr id="5" name="Content Placeholder 2">
            <a:extLst>
              <a:ext uri="{FF2B5EF4-FFF2-40B4-BE49-F238E27FC236}">
                <a16:creationId xmlns:a16="http://schemas.microsoft.com/office/drawing/2014/main" id="{EEA2A628-C8A9-4DCB-BA61-E5760C744B39}"/>
              </a:ext>
            </a:extLst>
          </p:cNvPr>
          <p:cNvSpPr>
            <a:spLocks noGrp="1"/>
          </p:cNvSpPr>
          <p:nvPr>
            <p:ph idx="1"/>
          </p:nvPr>
        </p:nvSpPr>
        <p:spPr>
          <a:xfrm>
            <a:off x="713508" y="1534679"/>
            <a:ext cx="10875517" cy="3822511"/>
          </a:xfrm>
        </p:spPr>
        <p:txBody>
          <a:bodyPr>
            <a:normAutofit/>
          </a:bodyPr>
          <a:lstStyle/>
          <a:p>
            <a:r>
              <a:rPr lang="en-US" sz="2400" dirty="0"/>
              <a:t>Object Oriented Programming (OOP) and  high-level Functional Programming concepts helps in understanding the code of Rocket-Chip. </a:t>
            </a:r>
            <a:br>
              <a:rPr lang="en-US" sz="2400" dirty="0"/>
            </a:br>
            <a:endParaRPr lang="en-US" sz="2400" dirty="0"/>
          </a:p>
          <a:p>
            <a:r>
              <a:rPr lang="en-US" sz="2400" dirty="0"/>
              <a:t>Code complexity is reduced by means of Flowcharts, UML Class Diagrams and Block Diagrams of each modules of Rocket-Chip</a:t>
            </a:r>
            <a:br>
              <a:rPr lang="en-US" sz="2400" dirty="0"/>
            </a:br>
            <a:endParaRPr lang="en-US" sz="2400" dirty="0"/>
          </a:p>
          <a:p>
            <a:r>
              <a:rPr lang="en-US" sz="2400" dirty="0"/>
              <a:t>Assigned a team of undergraduate CS students to go through the code line-by line</a:t>
            </a:r>
          </a:p>
          <a:p>
            <a:r>
              <a:rPr lang="en-US" sz="2400" dirty="0"/>
              <a:t>Develop a detailed document fusing the Software Architecture of the implementation with the MASS of Rocket-Chip</a:t>
            </a:r>
          </a:p>
          <a:p>
            <a:endParaRPr lang="en-US" dirty="0"/>
          </a:p>
        </p:txBody>
      </p:sp>
    </p:spTree>
    <p:extLst>
      <p:ext uri="{BB962C8B-B14F-4D97-AF65-F5344CB8AC3E}">
        <p14:creationId xmlns:p14="http://schemas.microsoft.com/office/powerpoint/2010/main" val="1085422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78B6306-97C5-4469-BC4A-22D45D4BFD43}"/>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AFEA0EF-D2B6-463C-8E04-46DB040435EC}"/>
              </a:ext>
            </a:extLst>
          </p:cNvPr>
          <p:cNvPicPr>
            <a:picLocks noChangeAspect="1"/>
          </p:cNvPicPr>
          <p:nvPr/>
        </p:nvPicPr>
        <p:blipFill>
          <a:blip r:embed="rId2"/>
          <a:srcRect/>
          <a:stretch/>
        </p:blipFill>
        <p:spPr>
          <a:xfrm>
            <a:off x="10440154" y="5671226"/>
            <a:ext cx="1975007" cy="708976"/>
          </a:xfrm>
          <a:prstGeom prst="rect">
            <a:avLst/>
          </a:prstGeom>
        </p:spPr>
      </p:pic>
      <p:pic>
        <p:nvPicPr>
          <p:cNvPr id="10" name="Picture 9">
            <a:extLst>
              <a:ext uri="{FF2B5EF4-FFF2-40B4-BE49-F238E27FC236}">
                <a16:creationId xmlns:a16="http://schemas.microsoft.com/office/drawing/2014/main" id="{EA366FE9-B0CC-43A3-BD0C-82E4A2D6381B}"/>
              </a:ext>
            </a:extLst>
          </p:cNvPr>
          <p:cNvPicPr>
            <a:picLocks noChangeAspect="1"/>
          </p:cNvPicPr>
          <p:nvPr/>
        </p:nvPicPr>
        <p:blipFill>
          <a:blip r:embed="rId3"/>
          <a:stretch>
            <a:fillRect/>
          </a:stretch>
        </p:blipFill>
        <p:spPr>
          <a:xfrm>
            <a:off x="12166" y="0"/>
            <a:ext cx="7893584" cy="6176963"/>
          </a:xfrm>
          <a:prstGeom prst="rect">
            <a:avLst/>
          </a:prstGeom>
        </p:spPr>
      </p:pic>
      <p:pic>
        <p:nvPicPr>
          <p:cNvPr id="12" name="Picture 11">
            <a:extLst>
              <a:ext uri="{FF2B5EF4-FFF2-40B4-BE49-F238E27FC236}">
                <a16:creationId xmlns:a16="http://schemas.microsoft.com/office/drawing/2014/main" id="{74266B09-B172-4797-B4C0-48E69D602CA5}"/>
              </a:ext>
            </a:extLst>
          </p:cNvPr>
          <p:cNvPicPr>
            <a:picLocks noChangeAspect="1"/>
          </p:cNvPicPr>
          <p:nvPr/>
        </p:nvPicPr>
        <p:blipFill>
          <a:blip r:embed="rId4"/>
          <a:stretch>
            <a:fillRect/>
          </a:stretch>
        </p:blipFill>
        <p:spPr>
          <a:xfrm>
            <a:off x="8711406" y="1994974"/>
            <a:ext cx="3091656" cy="4053400"/>
          </a:xfrm>
          <a:prstGeom prst="rect">
            <a:avLst/>
          </a:prstGeom>
        </p:spPr>
      </p:pic>
      <p:sp>
        <p:nvSpPr>
          <p:cNvPr id="13" name="Rectangle 12">
            <a:extLst>
              <a:ext uri="{FF2B5EF4-FFF2-40B4-BE49-F238E27FC236}">
                <a16:creationId xmlns:a16="http://schemas.microsoft.com/office/drawing/2014/main" id="{1D89C1C7-3B9C-43F1-9675-EDA42D0066E9}"/>
              </a:ext>
            </a:extLst>
          </p:cNvPr>
          <p:cNvSpPr/>
          <p:nvPr/>
        </p:nvSpPr>
        <p:spPr>
          <a:xfrm>
            <a:off x="7776411" y="1997245"/>
            <a:ext cx="129339" cy="417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4120604-5935-466C-A62F-65629AA310DA}"/>
              </a:ext>
            </a:extLst>
          </p:cNvPr>
          <p:cNvPicPr>
            <a:picLocks noChangeAspect="1"/>
          </p:cNvPicPr>
          <p:nvPr/>
        </p:nvPicPr>
        <p:blipFill>
          <a:blip r:embed="rId2"/>
          <a:srcRect/>
          <a:stretch/>
        </p:blipFill>
        <p:spPr>
          <a:xfrm>
            <a:off x="10440154" y="5671226"/>
            <a:ext cx="1975007" cy="708976"/>
          </a:xfrm>
          <a:prstGeom prst="rect">
            <a:avLst/>
          </a:prstGeom>
        </p:spPr>
      </p:pic>
      <p:sp>
        <p:nvSpPr>
          <p:cNvPr id="22" name="Title 1">
            <a:extLst>
              <a:ext uri="{FF2B5EF4-FFF2-40B4-BE49-F238E27FC236}">
                <a16:creationId xmlns:a16="http://schemas.microsoft.com/office/drawing/2014/main" id="{9607428D-6325-4223-B9F6-9CFF81D7D625}"/>
              </a:ext>
            </a:extLst>
          </p:cNvPr>
          <p:cNvSpPr txBox="1">
            <a:spLocks/>
          </p:cNvSpPr>
          <p:nvPr/>
        </p:nvSpPr>
        <p:spPr>
          <a:xfrm>
            <a:off x="1286185" y="5523779"/>
            <a:ext cx="2690529"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GB" sz="1200" dirty="0"/>
          </a:p>
          <a:p>
            <a:r>
              <a:rPr lang="en-US" sz="1200" dirty="0"/>
              <a:t>Branch Target Buffer (BTB)</a:t>
            </a:r>
          </a:p>
        </p:txBody>
      </p:sp>
      <p:sp>
        <p:nvSpPr>
          <p:cNvPr id="23" name="Title 1">
            <a:extLst>
              <a:ext uri="{FF2B5EF4-FFF2-40B4-BE49-F238E27FC236}">
                <a16:creationId xmlns:a16="http://schemas.microsoft.com/office/drawing/2014/main" id="{EE287C36-FB98-4069-9DD7-E0ED5E0B2C99}"/>
              </a:ext>
            </a:extLst>
          </p:cNvPr>
          <p:cNvSpPr txBox="1">
            <a:spLocks/>
          </p:cNvSpPr>
          <p:nvPr/>
        </p:nvSpPr>
        <p:spPr>
          <a:xfrm>
            <a:off x="10220680" y="4296267"/>
            <a:ext cx="1755010"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200" dirty="0"/>
              <a:t>Instruction Buffer</a:t>
            </a:r>
            <a:endParaRPr lang="en-US" sz="1200" dirty="0"/>
          </a:p>
        </p:txBody>
      </p:sp>
      <p:cxnSp>
        <p:nvCxnSpPr>
          <p:cNvPr id="24" name="Straight Connector 23">
            <a:extLst>
              <a:ext uri="{FF2B5EF4-FFF2-40B4-BE49-F238E27FC236}">
                <a16:creationId xmlns:a16="http://schemas.microsoft.com/office/drawing/2014/main" id="{8A762661-D9AC-4705-BEF3-9B504024C9AD}"/>
              </a:ext>
            </a:extLst>
          </p:cNvPr>
          <p:cNvCxnSpPr>
            <a:cxnSpLocks/>
          </p:cNvCxnSpPr>
          <p:nvPr/>
        </p:nvCxnSpPr>
        <p:spPr>
          <a:xfrm flipH="1">
            <a:off x="7827226" y="1994974"/>
            <a:ext cx="1637786" cy="2271"/>
          </a:xfrm>
          <a:prstGeom prst="line">
            <a:avLst/>
          </a:prstGeom>
          <a:ln w="9525">
            <a:solidFill>
              <a:srgbClr val="6D6D6D"/>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C59EE34-7810-47FF-9B3A-03AD1FF66BB9}"/>
              </a:ext>
            </a:extLst>
          </p:cNvPr>
          <p:cNvSpPr/>
          <p:nvPr/>
        </p:nvSpPr>
        <p:spPr>
          <a:xfrm>
            <a:off x="8808440" y="2943654"/>
            <a:ext cx="1291905" cy="30436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4927A50-036C-40CA-A469-B86219368B82}"/>
              </a:ext>
            </a:extLst>
          </p:cNvPr>
          <p:cNvSpPr/>
          <p:nvPr/>
        </p:nvSpPr>
        <p:spPr>
          <a:xfrm>
            <a:off x="5699125" y="1380525"/>
            <a:ext cx="1271630" cy="11181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ADE562C9-66EC-4E8C-9D6F-ECD1D906BB5F}"/>
              </a:ext>
            </a:extLst>
          </p:cNvPr>
          <p:cNvSpPr>
            <a:spLocks noGrp="1"/>
          </p:cNvSpPr>
          <p:nvPr>
            <p:ph type="title"/>
          </p:nvPr>
        </p:nvSpPr>
        <p:spPr>
          <a:xfrm>
            <a:off x="8711406" y="1307495"/>
            <a:ext cx="3091656" cy="584901"/>
          </a:xfrm>
        </p:spPr>
        <p:txBody>
          <a:bodyPr>
            <a:noAutofit/>
          </a:bodyPr>
          <a:lstStyle/>
          <a:p>
            <a:r>
              <a:rPr lang="en-US" dirty="0"/>
              <a:t>Code Hierarchy</a:t>
            </a:r>
          </a:p>
        </p:txBody>
      </p:sp>
    </p:spTree>
    <p:extLst>
      <p:ext uri="{BB962C8B-B14F-4D97-AF65-F5344CB8AC3E}">
        <p14:creationId xmlns:p14="http://schemas.microsoft.com/office/powerpoint/2010/main" val="320811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031EE-2EB6-41AD-9448-195DC331F72F}"/>
              </a:ext>
            </a:extLst>
          </p:cNvPr>
          <p:cNvPicPr>
            <a:picLocks noChangeAspect="1"/>
          </p:cNvPicPr>
          <p:nvPr/>
        </p:nvPicPr>
        <p:blipFill rotWithShape="1">
          <a:blip r:embed="rId2"/>
          <a:srcRect l="3228" t="23679" r="55047" b="1504"/>
          <a:stretch/>
        </p:blipFill>
        <p:spPr>
          <a:xfrm>
            <a:off x="5878948" y="1729168"/>
            <a:ext cx="1448930" cy="3406197"/>
          </a:xfrm>
          <a:prstGeom prst="rect">
            <a:avLst/>
          </a:prstGeom>
          <a:ln w="28575">
            <a:solidFill>
              <a:schemeClr val="tx1"/>
            </a:solidFill>
          </a:ln>
        </p:spPr>
      </p:pic>
      <p:pic>
        <p:nvPicPr>
          <p:cNvPr id="8" name="Picture 7">
            <a:extLst>
              <a:ext uri="{FF2B5EF4-FFF2-40B4-BE49-F238E27FC236}">
                <a16:creationId xmlns:a16="http://schemas.microsoft.com/office/drawing/2014/main" id="{C179C7D4-9F19-48FE-9242-06D916238922}"/>
              </a:ext>
            </a:extLst>
          </p:cNvPr>
          <p:cNvPicPr>
            <a:picLocks noChangeAspect="1"/>
          </p:cNvPicPr>
          <p:nvPr/>
        </p:nvPicPr>
        <p:blipFill rotWithShape="1">
          <a:blip r:embed="rId3"/>
          <a:srcRect l="71972" t="22445" r="11685" b="59648"/>
          <a:stretch/>
        </p:blipFill>
        <p:spPr>
          <a:xfrm>
            <a:off x="2541837" y="2534879"/>
            <a:ext cx="1599617" cy="1371601"/>
          </a:xfrm>
          <a:prstGeom prst="rect">
            <a:avLst/>
          </a:prstGeom>
          <a:ln w="28575">
            <a:solidFill>
              <a:schemeClr val="tx1"/>
            </a:solidFill>
          </a:ln>
        </p:spPr>
      </p:pic>
      <p:cxnSp>
        <p:nvCxnSpPr>
          <p:cNvPr id="12" name="Straight Connector 11">
            <a:extLst>
              <a:ext uri="{FF2B5EF4-FFF2-40B4-BE49-F238E27FC236}">
                <a16:creationId xmlns:a16="http://schemas.microsoft.com/office/drawing/2014/main" id="{9CD69AC9-BF9E-480B-953A-E8692D35B56C}"/>
              </a:ext>
            </a:extLst>
          </p:cNvPr>
          <p:cNvCxnSpPr>
            <a:cxnSpLocks/>
          </p:cNvCxnSpPr>
          <p:nvPr/>
        </p:nvCxnSpPr>
        <p:spPr>
          <a:xfrm flipH="1">
            <a:off x="4119332" y="3439641"/>
            <a:ext cx="16153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67575B23-F297-4641-AC85-2A3BC4F1580E}"/>
              </a:ext>
            </a:extLst>
          </p:cNvPr>
          <p:cNvSpPr/>
          <p:nvPr/>
        </p:nvSpPr>
        <p:spPr>
          <a:xfrm>
            <a:off x="5734665" y="3390579"/>
            <a:ext cx="144283" cy="98124"/>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40DAF45-B61B-4EEC-98FF-4DC0F8C5DD80}"/>
              </a:ext>
            </a:extLst>
          </p:cNvPr>
          <p:cNvSpPr txBox="1"/>
          <p:nvPr/>
        </p:nvSpPr>
        <p:spPr>
          <a:xfrm>
            <a:off x="8098223" y="1749418"/>
            <a:ext cx="2943587" cy="307777"/>
          </a:xfrm>
          <a:prstGeom prst="rect">
            <a:avLst/>
          </a:prstGeom>
          <a:noFill/>
        </p:spPr>
        <p:txBody>
          <a:bodyPr wrap="square" rtlCol="0">
            <a:spAutoFit/>
          </a:bodyPr>
          <a:lstStyle/>
          <a:p>
            <a:r>
              <a:rPr lang="en-GB" sz="1400" dirty="0">
                <a:latin typeface="Roboto" panose="02000000000000000000"/>
              </a:rPr>
              <a:t>Class name: </a:t>
            </a:r>
            <a:r>
              <a:rPr lang="en-GB" sz="1400" b="1" u="sng" dirty="0">
                <a:latin typeface="Roboto" panose="02000000000000000000"/>
              </a:rPr>
              <a:t>IBuf</a:t>
            </a:r>
            <a:endParaRPr lang="en-US" sz="1400" b="1" u="sng" dirty="0">
              <a:latin typeface="Roboto" panose="02000000000000000000"/>
            </a:endParaRPr>
          </a:p>
        </p:txBody>
      </p:sp>
      <p:cxnSp>
        <p:nvCxnSpPr>
          <p:cNvPr id="19" name="Straight Arrow Connector 18">
            <a:extLst>
              <a:ext uri="{FF2B5EF4-FFF2-40B4-BE49-F238E27FC236}">
                <a16:creationId xmlns:a16="http://schemas.microsoft.com/office/drawing/2014/main" id="{F6C90613-16E1-4875-9348-DA2EA3989748}"/>
              </a:ext>
            </a:extLst>
          </p:cNvPr>
          <p:cNvCxnSpPr>
            <a:cxnSpLocks/>
          </p:cNvCxnSpPr>
          <p:nvPr/>
        </p:nvCxnSpPr>
        <p:spPr>
          <a:xfrm>
            <a:off x="6750273" y="1855355"/>
            <a:ext cx="1265475" cy="55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B99BBC-F384-4298-B314-699E14F7D39F}"/>
              </a:ext>
            </a:extLst>
          </p:cNvPr>
          <p:cNvCxnSpPr>
            <a:cxnSpLocks/>
          </p:cNvCxnSpPr>
          <p:nvPr/>
        </p:nvCxnSpPr>
        <p:spPr>
          <a:xfrm flipH="1" flipV="1">
            <a:off x="2689524" y="2117384"/>
            <a:ext cx="324979" cy="5697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1D361F7-C5A6-4DD9-B9D4-3C166947356E}"/>
              </a:ext>
            </a:extLst>
          </p:cNvPr>
          <p:cNvSpPr txBox="1"/>
          <p:nvPr/>
        </p:nvSpPr>
        <p:spPr>
          <a:xfrm>
            <a:off x="1658409" y="1786482"/>
            <a:ext cx="2068960" cy="307777"/>
          </a:xfrm>
          <a:prstGeom prst="rect">
            <a:avLst/>
          </a:prstGeom>
          <a:noFill/>
        </p:spPr>
        <p:txBody>
          <a:bodyPr wrap="square" rtlCol="0">
            <a:spAutoFit/>
          </a:bodyPr>
          <a:lstStyle/>
          <a:p>
            <a:r>
              <a:rPr lang="en-GB" sz="1400" dirty="0">
                <a:latin typeface="Roboto" panose="02000000000000000000"/>
              </a:rPr>
              <a:t>Class name </a:t>
            </a:r>
            <a:r>
              <a:rPr lang="en-GB" sz="1400" b="1" u="sng" dirty="0">
                <a:latin typeface="Roboto" panose="02000000000000000000"/>
              </a:rPr>
              <a:t>BTBResp</a:t>
            </a:r>
            <a:endParaRPr lang="en-US" sz="1400" b="1" u="sng" dirty="0">
              <a:latin typeface="Roboto" panose="02000000000000000000"/>
            </a:endParaRPr>
          </a:p>
        </p:txBody>
      </p:sp>
      <p:sp>
        <p:nvSpPr>
          <p:cNvPr id="31" name="TextBox 30">
            <a:extLst>
              <a:ext uri="{FF2B5EF4-FFF2-40B4-BE49-F238E27FC236}">
                <a16:creationId xmlns:a16="http://schemas.microsoft.com/office/drawing/2014/main" id="{1B68E7CC-F2FF-4061-9738-FC85A3BA2536}"/>
              </a:ext>
            </a:extLst>
          </p:cNvPr>
          <p:cNvSpPr txBox="1"/>
          <p:nvPr/>
        </p:nvSpPr>
        <p:spPr>
          <a:xfrm>
            <a:off x="7864975" y="2879457"/>
            <a:ext cx="2575179" cy="307777"/>
          </a:xfrm>
          <a:prstGeom prst="rect">
            <a:avLst/>
          </a:prstGeom>
          <a:noFill/>
        </p:spPr>
        <p:txBody>
          <a:bodyPr wrap="square" rtlCol="0">
            <a:spAutoFit/>
          </a:bodyPr>
          <a:lstStyle/>
          <a:p>
            <a:r>
              <a:rPr lang="en-GB" sz="1400" dirty="0">
                <a:latin typeface="Roboto" panose="02000000000000000000"/>
              </a:rPr>
              <a:t>Public attributes of class </a:t>
            </a:r>
            <a:r>
              <a:rPr lang="en-GB" sz="1400" b="1" u="sng" dirty="0">
                <a:latin typeface="Roboto" panose="02000000000000000000"/>
              </a:rPr>
              <a:t>IBuf</a:t>
            </a:r>
            <a:endParaRPr lang="en-US" sz="1400" b="1" u="sng" dirty="0">
              <a:latin typeface="Roboto" panose="02000000000000000000"/>
            </a:endParaRPr>
          </a:p>
        </p:txBody>
      </p:sp>
      <p:sp>
        <p:nvSpPr>
          <p:cNvPr id="43" name="TextBox 42">
            <a:extLst>
              <a:ext uri="{FF2B5EF4-FFF2-40B4-BE49-F238E27FC236}">
                <a16:creationId xmlns:a16="http://schemas.microsoft.com/office/drawing/2014/main" id="{1AD7575B-8A80-48D5-AD2B-B561BF161144}"/>
              </a:ext>
            </a:extLst>
          </p:cNvPr>
          <p:cNvSpPr txBox="1"/>
          <p:nvPr/>
        </p:nvSpPr>
        <p:spPr>
          <a:xfrm>
            <a:off x="7771483" y="4715147"/>
            <a:ext cx="2668671" cy="307777"/>
          </a:xfrm>
          <a:prstGeom prst="rect">
            <a:avLst/>
          </a:prstGeom>
          <a:noFill/>
        </p:spPr>
        <p:txBody>
          <a:bodyPr wrap="square" rtlCol="0">
            <a:spAutoFit/>
          </a:bodyPr>
          <a:lstStyle/>
          <a:p>
            <a:r>
              <a:rPr lang="en-GB" sz="1400" dirty="0">
                <a:latin typeface="Roboto" panose="02000000000000000000"/>
              </a:rPr>
              <a:t>Public Methods of class </a:t>
            </a:r>
            <a:r>
              <a:rPr lang="en-GB" sz="1400" b="1" u="sng" dirty="0">
                <a:latin typeface="Roboto" panose="02000000000000000000"/>
              </a:rPr>
              <a:t>IBuf</a:t>
            </a:r>
            <a:endParaRPr lang="en-US" sz="1400" b="1" u="sng" dirty="0">
              <a:latin typeface="Roboto" panose="02000000000000000000"/>
            </a:endParaRPr>
          </a:p>
        </p:txBody>
      </p:sp>
      <p:cxnSp>
        <p:nvCxnSpPr>
          <p:cNvPr id="52" name="Straight Arrow Connector 51">
            <a:extLst>
              <a:ext uri="{FF2B5EF4-FFF2-40B4-BE49-F238E27FC236}">
                <a16:creationId xmlns:a16="http://schemas.microsoft.com/office/drawing/2014/main" id="{4C83ED26-D11E-4AAA-97B8-C09E8DD016E6}"/>
              </a:ext>
            </a:extLst>
          </p:cNvPr>
          <p:cNvCxnSpPr>
            <a:cxnSpLocks/>
            <a:stCxn id="10" idx="1"/>
            <a:endCxn id="55" idx="2"/>
          </p:cNvCxnSpPr>
          <p:nvPr/>
        </p:nvCxnSpPr>
        <p:spPr>
          <a:xfrm flipH="1" flipV="1">
            <a:off x="4810084" y="1704637"/>
            <a:ext cx="1143054" cy="8693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E24811-A9D5-48BF-9B5D-0844F510F2A2}"/>
              </a:ext>
            </a:extLst>
          </p:cNvPr>
          <p:cNvSpPr txBox="1"/>
          <p:nvPr/>
        </p:nvSpPr>
        <p:spPr>
          <a:xfrm>
            <a:off x="3657601" y="1058306"/>
            <a:ext cx="2304966" cy="646331"/>
          </a:xfrm>
          <a:prstGeom prst="rect">
            <a:avLst/>
          </a:prstGeom>
          <a:noFill/>
        </p:spPr>
        <p:txBody>
          <a:bodyPr wrap="square" rtlCol="0">
            <a:spAutoFit/>
          </a:bodyPr>
          <a:lstStyle/>
          <a:p>
            <a:r>
              <a:rPr lang="en-GB" sz="1200" dirty="0">
                <a:latin typeface="Roboto" panose="02000000000000000000"/>
              </a:rPr>
              <a:t>Class IBuf has an instance of BTBResp initialized by the variable ibufBTBResp</a:t>
            </a:r>
            <a:endParaRPr lang="en-US" sz="1200" dirty="0">
              <a:latin typeface="Roboto" panose="02000000000000000000"/>
            </a:endParaRPr>
          </a:p>
        </p:txBody>
      </p:sp>
      <p:pic>
        <p:nvPicPr>
          <p:cNvPr id="66" name="Picture 65">
            <a:extLst>
              <a:ext uri="{FF2B5EF4-FFF2-40B4-BE49-F238E27FC236}">
                <a16:creationId xmlns:a16="http://schemas.microsoft.com/office/drawing/2014/main" id="{93CB702D-2A85-45D8-AEEB-EEF6C74953B4}"/>
              </a:ext>
            </a:extLst>
          </p:cNvPr>
          <p:cNvPicPr>
            <a:picLocks noChangeAspect="1"/>
          </p:cNvPicPr>
          <p:nvPr/>
        </p:nvPicPr>
        <p:blipFill>
          <a:blip r:embed="rId4"/>
          <a:srcRect/>
          <a:stretch/>
        </p:blipFill>
        <p:spPr>
          <a:xfrm>
            <a:off x="10440154" y="5671226"/>
            <a:ext cx="1975007" cy="708976"/>
          </a:xfrm>
          <a:prstGeom prst="rect">
            <a:avLst/>
          </a:prstGeom>
        </p:spPr>
      </p:pic>
      <p:sp>
        <p:nvSpPr>
          <p:cNvPr id="67" name="TextBox 66">
            <a:extLst>
              <a:ext uri="{FF2B5EF4-FFF2-40B4-BE49-F238E27FC236}">
                <a16:creationId xmlns:a16="http://schemas.microsoft.com/office/drawing/2014/main" id="{878C7448-0EB2-4DB7-AA05-BAD1F03F9B05}"/>
              </a:ext>
            </a:extLst>
          </p:cNvPr>
          <p:cNvSpPr txBox="1"/>
          <p:nvPr/>
        </p:nvSpPr>
        <p:spPr>
          <a:xfrm>
            <a:off x="1009155" y="5051475"/>
            <a:ext cx="4024757" cy="738664"/>
          </a:xfrm>
          <a:prstGeom prst="rect">
            <a:avLst/>
          </a:prstGeom>
          <a:noFill/>
        </p:spPr>
        <p:txBody>
          <a:bodyPr wrap="square" rtlCol="0">
            <a:spAutoFit/>
          </a:bodyPr>
          <a:lstStyle/>
          <a:p>
            <a:r>
              <a:rPr lang="en-GB" sz="1400" b="0" i="0" dirty="0">
                <a:effectLst/>
                <a:latin typeface="Roboto" panose="02000000000000000000"/>
              </a:rPr>
              <a:t>Class </a:t>
            </a:r>
            <a:r>
              <a:rPr lang="en-GB" sz="1400" b="1" i="0" u="sng" dirty="0">
                <a:effectLst/>
                <a:latin typeface="Roboto" panose="02000000000000000000"/>
              </a:rPr>
              <a:t>BTBResp</a:t>
            </a:r>
            <a:r>
              <a:rPr lang="en-GB" sz="1400" b="0" i="0" dirty="0">
                <a:effectLst/>
                <a:latin typeface="Roboto" panose="02000000000000000000"/>
              </a:rPr>
              <a:t> is inherited from </a:t>
            </a:r>
            <a:br>
              <a:rPr lang="en-GB" sz="1400" b="0" i="0" dirty="0">
                <a:effectLst/>
                <a:latin typeface="Roboto" panose="02000000000000000000"/>
              </a:rPr>
            </a:br>
            <a:r>
              <a:rPr lang="en-GB" sz="1400" b="0" i="0" dirty="0">
                <a:effectLst/>
                <a:latin typeface="Roboto" panose="02000000000000000000"/>
              </a:rPr>
              <a:t>its parent class (</a:t>
            </a:r>
            <a:r>
              <a:rPr lang="en-GB" sz="1400" b="1" i="0" u="sng" dirty="0">
                <a:effectLst/>
                <a:latin typeface="Roboto" panose="02000000000000000000"/>
              </a:rPr>
              <a:t>BtbBundle</a:t>
            </a:r>
            <a:r>
              <a:rPr lang="en-GB" sz="1400" b="0" i="0" dirty="0">
                <a:effectLst/>
                <a:latin typeface="Roboto" panose="02000000000000000000"/>
              </a:rPr>
              <a:t>), therefore it uses the methods of its</a:t>
            </a:r>
            <a:r>
              <a:rPr lang="en-GB" sz="1400" dirty="0">
                <a:latin typeface="Roboto" panose="02000000000000000000"/>
              </a:rPr>
              <a:t> </a:t>
            </a:r>
            <a:r>
              <a:rPr lang="en-GB" sz="1400" b="0" i="0" dirty="0">
                <a:effectLst/>
                <a:latin typeface="Roboto" panose="02000000000000000000"/>
              </a:rPr>
              <a:t>parent class.</a:t>
            </a:r>
          </a:p>
        </p:txBody>
      </p:sp>
      <p:sp>
        <p:nvSpPr>
          <p:cNvPr id="68" name="Oval 67">
            <a:extLst>
              <a:ext uri="{FF2B5EF4-FFF2-40B4-BE49-F238E27FC236}">
                <a16:creationId xmlns:a16="http://schemas.microsoft.com/office/drawing/2014/main" id="{3EA488BF-90B1-4621-BE88-C98B5BB32B51}"/>
              </a:ext>
            </a:extLst>
          </p:cNvPr>
          <p:cNvSpPr/>
          <p:nvPr/>
        </p:nvSpPr>
        <p:spPr>
          <a:xfrm>
            <a:off x="967408" y="5069761"/>
            <a:ext cx="3840566" cy="1016407"/>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3BAD2F25-9399-4ACF-8EF3-B01B26D10C65}"/>
              </a:ext>
            </a:extLst>
          </p:cNvPr>
          <p:cNvCxnSpPr>
            <a:cxnSpLocks/>
            <a:stCxn id="8" idx="2"/>
            <a:endCxn id="68" idx="0"/>
          </p:cNvCxnSpPr>
          <p:nvPr/>
        </p:nvCxnSpPr>
        <p:spPr>
          <a:xfrm flipH="1">
            <a:off x="2887691" y="3906480"/>
            <a:ext cx="453955" cy="11632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ED4411E5-555E-4A8C-9A08-C916B8A705F2}"/>
              </a:ext>
            </a:extLst>
          </p:cNvPr>
          <p:cNvSpPr>
            <a:spLocks noGrp="1"/>
          </p:cNvSpPr>
          <p:nvPr>
            <p:ph type="title"/>
          </p:nvPr>
        </p:nvSpPr>
        <p:spPr>
          <a:xfrm>
            <a:off x="1514819" y="275563"/>
            <a:ext cx="7425906" cy="584901"/>
          </a:xfrm>
        </p:spPr>
        <p:txBody>
          <a:bodyPr/>
          <a:lstStyle/>
          <a:p>
            <a:r>
              <a:rPr lang="en-US" dirty="0"/>
              <a:t>Class Diagram Explanation</a:t>
            </a:r>
          </a:p>
        </p:txBody>
      </p:sp>
      <p:sp>
        <p:nvSpPr>
          <p:cNvPr id="3" name="Right Brace 2">
            <a:extLst>
              <a:ext uri="{FF2B5EF4-FFF2-40B4-BE49-F238E27FC236}">
                <a16:creationId xmlns:a16="http://schemas.microsoft.com/office/drawing/2014/main" id="{C2237EBD-4196-4191-8398-194AF7D17292}"/>
              </a:ext>
            </a:extLst>
          </p:cNvPr>
          <p:cNvSpPr/>
          <p:nvPr/>
        </p:nvSpPr>
        <p:spPr>
          <a:xfrm>
            <a:off x="7433358" y="4647519"/>
            <a:ext cx="175894" cy="487846"/>
          </a:xfrm>
          <a:prstGeom prst="rightBrac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7CE26F03-95E2-4769-8A17-EFFEF288F781}"/>
              </a:ext>
            </a:extLst>
          </p:cNvPr>
          <p:cNvSpPr/>
          <p:nvPr/>
        </p:nvSpPr>
        <p:spPr>
          <a:xfrm>
            <a:off x="6804755" y="2076340"/>
            <a:ext cx="364855" cy="2426183"/>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8EDCADD-3E15-436E-BFCD-C1424CDC2759}"/>
              </a:ext>
            </a:extLst>
          </p:cNvPr>
          <p:cNvCxnSpPr>
            <a:cxnSpLocks/>
          </p:cNvCxnSpPr>
          <p:nvPr/>
        </p:nvCxnSpPr>
        <p:spPr>
          <a:xfrm flipV="1">
            <a:off x="7236069" y="3033060"/>
            <a:ext cx="628906" cy="254977"/>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5F9BB53E-81D7-49F9-A9C6-C292F702BF93}"/>
              </a:ext>
            </a:extLst>
          </p:cNvPr>
          <p:cNvSpPr/>
          <p:nvPr/>
        </p:nvSpPr>
        <p:spPr>
          <a:xfrm>
            <a:off x="5953138" y="2489516"/>
            <a:ext cx="842189" cy="168844"/>
          </a:xfrm>
          <a:prstGeom prst="roundRect">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79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466009"/>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062028" y="3782467"/>
            <a:ext cx="2825172"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0400" y="4495818"/>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9028160" y="493880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34999" y="2371905"/>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02759" y="2723142"/>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172616"/>
            <a:ext cx="5003800" cy="1398863"/>
          </a:xfrm>
          <a:prstGeom prst="rect">
            <a:avLst/>
          </a:prstGeom>
          <a:ln w="12700">
            <a:noFill/>
          </a:ln>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9028160" y="1255102"/>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551584"/>
            <a:ext cx="3981050" cy="7444"/>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458605"/>
            <a:ext cx="4217376" cy="20084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08FC7A9-7574-4690-9DB3-1A1067B5644A}"/>
              </a:ext>
            </a:extLst>
          </p:cNvPr>
          <p:cNvCxnSpPr>
            <a:cxnSpLocks/>
            <a:stCxn id="21" idx="3"/>
            <a:endCxn id="37" idx="1"/>
          </p:cNvCxnSpPr>
          <p:nvPr/>
        </p:nvCxnSpPr>
        <p:spPr>
          <a:xfrm>
            <a:off x="5398994" y="2989898"/>
            <a:ext cx="3603765" cy="25695"/>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42E937-80EA-44C3-8D27-5359B2DCF4A7}"/>
              </a:ext>
            </a:extLst>
          </p:cNvPr>
          <p:cNvSpPr/>
          <p:nvPr/>
        </p:nvSpPr>
        <p:spPr>
          <a:xfrm>
            <a:off x="1004453" y="2896978"/>
            <a:ext cx="4394541" cy="185839"/>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B478CF-0043-4A7D-8C4C-01FA7528BC50}"/>
              </a:ext>
            </a:extLst>
          </p:cNvPr>
          <p:cNvSpPr/>
          <p:nvPr/>
        </p:nvSpPr>
        <p:spPr>
          <a:xfrm>
            <a:off x="3138368" y="3906755"/>
            <a:ext cx="942566" cy="4115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13B90A1-B494-4E14-95BA-61E4F8D2C266}"/>
              </a:ext>
            </a:extLst>
          </p:cNvPr>
          <p:cNvCxnSpPr>
            <a:cxnSpLocks/>
          </p:cNvCxnSpPr>
          <p:nvPr/>
        </p:nvCxnSpPr>
        <p:spPr>
          <a:xfrm>
            <a:off x="4080934" y="4140727"/>
            <a:ext cx="4893734"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74E5A4-A772-4C48-BB81-BBE6A0392565}"/>
              </a:ext>
            </a:extLst>
          </p:cNvPr>
          <p:cNvSpPr/>
          <p:nvPr/>
        </p:nvSpPr>
        <p:spPr>
          <a:xfrm>
            <a:off x="1029854" y="5078809"/>
            <a:ext cx="1763891" cy="227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F990C33-E945-40AF-96C7-264B1B1DC0C5}"/>
              </a:ext>
            </a:extLst>
          </p:cNvPr>
          <p:cNvCxnSpPr>
            <a:cxnSpLocks/>
          </p:cNvCxnSpPr>
          <p:nvPr/>
        </p:nvCxnSpPr>
        <p:spPr>
          <a:xfrm>
            <a:off x="2793745" y="5276504"/>
            <a:ext cx="6119539" cy="0"/>
          </a:xfrm>
          <a:prstGeom prst="straightConnector1">
            <a:avLst/>
          </a:prstGeom>
          <a:ln w="12700">
            <a:solidFill>
              <a:srgbClr val="09286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BF8D58-1590-48B5-BF4A-C1154F318B02}"/>
              </a:ext>
            </a:extLst>
          </p:cNvPr>
          <p:cNvSpPr txBox="1"/>
          <p:nvPr/>
        </p:nvSpPr>
        <p:spPr>
          <a:xfrm>
            <a:off x="9028160" y="1807601"/>
            <a:ext cx="3217332" cy="738664"/>
          </a:xfrm>
          <a:prstGeom prst="rect">
            <a:avLst/>
          </a:prstGeom>
          <a:noFill/>
        </p:spPr>
        <p:txBody>
          <a:bodyPr wrap="square" rtlCol="0">
            <a:spAutoFit/>
          </a:bodyPr>
          <a:lstStyle/>
          <a:p>
            <a:r>
              <a:rPr lang="en-GB" sz="1400" dirty="0">
                <a:latin typeface="Roboto" panose="02000000000000000000"/>
              </a:rPr>
              <a:t>Abstraction is achieved by </a:t>
            </a:r>
            <a:r>
              <a:rPr lang="en-GB" sz="1400" b="1" u="sng" dirty="0">
                <a:latin typeface="Roboto" panose="02000000000000000000"/>
              </a:rPr>
              <a:t>abstract </a:t>
            </a:r>
            <a:r>
              <a:rPr lang="en-GB" sz="1400" dirty="0">
                <a:latin typeface="Roboto" panose="02000000000000000000"/>
              </a:rPr>
              <a:t>keyword, creating an abstract trait of </a:t>
            </a:r>
            <a:r>
              <a:rPr lang="en-GB" sz="1400" b="1" u="sng" dirty="0">
                <a:latin typeface="Roboto" panose="02000000000000000000"/>
              </a:rPr>
              <a:t>DecodeConstants</a:t>
            </a:r>
            <a:r>
              <a:rPr lang="en-GB" sz="1400" dirty="0">
                <a:latin typeface="Roboto" panose="02000000000000000000"/>
              </a:rPr>
              <a:t>.</a:t>
            </a:r>
            <a:endParaRPr lang="en-US" sz="1400" dirty="0">
              <a:latin typeface="Roboto" panose="02000000000000000000"/>
            </a:endParaRPr>
          </a:p>
        </p:txBody>
      </p:sp>
      <p:sp>
        <p:nvSpPr>
          <p:cNvPr id="18" name="TextBox 17">
            <a:extLst>
              <a:ext uri="{FF2B5EF4-FFF2-40B4-BE49-F238E27FC236}">
                <a16:creationId xmlns:a16="http://schemas.microsoft.com/office/drawing/2014/main" id="{C1B4EAF6-F0F6-4A82-9471-945B2EC299C5}"/>
              </a:ext>
            </a:extLst>
          </p:cNvPr>
          <p:cNvSpPr txBox="1"/>
          <p:nvPr/>
        </p:nvSpPr>
        <p:spPr>
          <a:xfrm>
            <a:off x="9042978" y="3152405"/>
            <a:ext cx="3155373" cy="738664"/>
          </a:xfrm>
          <a:prstGeom prst="rect">
            <a:avLst/>
          </a:prstGeom>
          <a:noFill/>
        </p:spPr>
        <p:txBody>
          <a:bodyPr wrap="square" rtlCol="0">
            <a:spAutoFit/>
          </a:bodyPr>
          <a:lstStyle/>
          <a:p>
            <a:r>
              <a:rPr lang="en-GB" sz="1400" dirty="0">
                <a:latin typeface="Roboto" panose="02000000000000000000"/>
              </a:rPr>
              <a:t>Private </a:t>
            </a:r>
            <a:r>
              <a:rPr lang="en-US" sz="1400" dirty="0">
                <a:latin typeface="Roboto" panose="02000000000000000000"/>
              </a:rPr>
              <a:t>access modifier is used to encapsulate/hide method ‘</a:t>
            </a:r>
            <a:r>
              <a:rPr lang="en-US" sz="1400" b="1" u="sng" dirty="0">
                <a:latin typeface="Roboto" panose="02000000000000000000"/>
              </a:rPr>
              <a:t>access</a:t>
            </a:r>
            <a:r>
              <a:rPr lang="en-US" sz="1400" dirty="0">
                <a:latin typeface="Roboto" panose="02000000000000000000"/>
              </a:rPr>
              <a:t>’ from other extended classes.</a:t>
            </a:r>
            <a:endParaRPr lang="en-GB" sz="1400" dirty="0">
              <a:latin typeface="Roboto" panose="02000000000000000000"/>
            </a:endParaRPr>
          </a:p>
        </p:txBody>
      </p:sp>
      <p:sp>
        <p:nvSpPr>
          <p:cNvPr id="19" name="TextBox 18">
            <a:extLst>
              <a:ext uri="{FF2B5EF4-FFF2-40B4-BE49-F238E27FC236}">
                <a16:creationId xmlns:a16="http://schemas.microsoft.com/office/drawing/2014/main" id="{2268106A-781B-41CE-8884-DB221B306476}"/>
              </a:ext>
            </a:extLst>
          </p:cNvPr>
          <p:cNvSpPr txBox="1"/>
          <p:nvPr/>
        </p:nvSpPr>
        <p:spPr>
          <a:xfrm>
            <a:off x="9086851" y="4273644"/>
            <a:ext cx="3111500" cy="738664"/>
          </a:xfrm>
          <a:prstGeom prst="rect">
            <a:avLst/>
          </a:prstGeom>
          <a:noFill/>
        </p:spPr>
        <p:txBody>
          <a:bodyPr wrap="square" rtlCol="0">
            <a:spAutoFit/>
          </a:bodyPr>
          <a:lstStyle/>
          <a:p>
            <a:r>
              <a:rPr lang="en-GB" sz="1400" dirty="0">
                <a:latin typeface="Roboto" panose="02000000000000000000"/>
              </a:rPr>
              <a:t>Keyword extend is used to extend/inherit the </a:t>
            </a:r>
            <a:r>
              <a:rPr lang="en-GB" sz="1400" b="1" u="sng" dirty="0">
                <a:latin typeface="Roboto" panose="02000000000000000000"/>
              </a:rPr>
              <a:t>PMP</a:t>
            </a:r>
            <a:r>
              <a:rPr lang="en-GB" sz="1400" dirty="0">
                <a:latin typeface="Roboto" panose="02000000000000000000"/>
              </a:rPr>
              <a:t> class with parent class </a:t>
            </a:r>
            <a:r>
              <a:rPr lang="en-GB" sz="1400" b="1" u="sng" dirty="0">
                <a:latin typeface="Roboto" panose="02000000000000000000"/>
              </a:rPr>
              <a:t>PMPReg</a:t>
            </a:r>
          </a:p>
        </p:txBody>
      </p:sp>
      <p:sp>
        <p:nvSpPr>
          <p:cNvPr id="22" name="TextBox 21">
            <a:extLst>
              <a:ext uri="{FF2B5EF4-FFF2-40B4-BE49-F238E27FC236}">
                <a16:creationId xmlns:a16="http://schemas.microsoft.com/office/drawing/2014/main" id="{12ADA75B-6025-4AB2-9663-6CD9583EDC8D}"/>
              </a:ext>
            </a:extLst>
          </p:cNvPr>
          <p:cNvSpPr txBox="1"/>
          <p:nvPr/>
        </p:nvSpPr>
        <p:spPr>
          <a:xfrm>
            <a:off x="8691252" y="5396058"/>
            <a:ext cx="3423007" cy="738664"/>
          </a:xfrm>
          <a:prstGeom prst="rect">
            <a:avLst/>
          </a:prstGeom>
          <a:noFill/>
        </p:spPr>
        <p:txBody>
          <a:bodyPr wrap="square" rtlCol="0">
            <a:spAutoFit/>
          </a:bodyPr>
          <a:lstStyle/>
          <a:p>
            <a:r>
              <a:rPr lang="en-GB" sz="1400" dirty="0">
                <a:latin typeface="Roboto" panose="02000000000000000000"/>
              </a:rPr>
              <a:t>Keyword </a:t>
            </a:r>
            <a:r>
              <a:rPr lang="en-GB" sz="1400" b="1" u="sng" dirty="0">
                <a:latin typeface="Roboto" panose="02000000000000000000"/>
              </a:rPr>
              <a:t>override</a:t>
            </a:r>
            <a:r>
              <a:rPr lang="en-GB" sz="1400" dirty="0">
                <a:latin typeface="Roboto" panose="02000000000000000000"/>
              </a:rPr>
              <a:t> is used to override method </a:t>
            </a:r>
            <a:r>
              <a:rPr lang="en-GB" sz="1400" b="1" u="sng" dirty="0">
                <a:latin typeface="Roboto" panose="02000000000000000000"/>
              </a:rPr>
              <a:t>getOMSRAMs</a:t>
            </a:r>
            <a:r>
              <a:rPr lang="en-GB" sz="1400" dirty="0">
                <a:latin typeface="Roboto" panose="02000000000000000000"/>
              </a:rPr>
              <a:t>, which is already defined in its parent class.</a:t>
            </a:r>
          </a:p>
        </p:txBody>
      </p:sp>
      <p:pic>
        <p:nvPicPr>
          <p:cNvPr id="23" name="Picture 22">
            <a:extLst>
              <a:ext uri="{FF2B5EF4-FFF2-40B4-BE49-F238E27FC236}">
                <a16:creationId xmlns:a16="http://schemas.microsoft.com/office/drawing/2014/main" id="{2C0CD0CE-173D-4313-871F-3CAD90467E5E}"/>
              </a:ext>
            </a:extLst>
          </p:cNvPr>
          <p:cNvPicPr>
            <a:picLocks noChangeAspect="1"/>
          </p:cNvPicPr>
          <p:nvPr/>
        </p:nvPicPr>
        <p:blipFill>
          <a:blip r:embed="rId6"/>
          <a:srcRect/>
          <a:stretch/>
        </p:blipFill>
        <p:spPr>
          <a:xfrm>
            <a:off x="18472" y="5559376"/>
            <a:ext cx="2367183" cy="849757"/>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0C606-C7FE-4950-A7E2-40F5013EFBDC}"/>
              </a:ext>
            </a:extLst>
          </p:cNvPr>
          <p:cNvPicPr>
            <a:picLocks noChangeAspect="1"/>
          </p:cNvPicPr>
          <p:nvPr/>
        </p:nvPicPr>
        <p:blipFill rotWithShape="1">
          <a:blip r:embed="rId3"/>
          <a:srcRect/>
          <a:stretch/>
        </p:blipFill>
        <p:spPr>
          <a:xfrm>
            <a:off x="-3047" y="0"/>
            <a:ext cx="12191999" cy="6857990"/>
          </a:xfrm>
          <a:prstGeom prst="rect">
            <a:avLst/>
          </a:prstGeom>
        </p:spPr>
      </p:pic>
      <p:sp>
        <p:nvSpPr>
          <p:cNvPr id="5" name="Title 1">
            <a:extLst>
              <a:ext uri="{FF2B5EF4-FFF2-40B4-BE49-F238E27FC236}">
                <a16:creationId xmlns:a16="http://schemas.microsoft.com/office/drawing/2014/main" id="{3B859A31-2A4F-4801-9F6F-94B6C6B63491}"/>
              </a:ext>
            </a:extLst>
          </p:cNvPr>
          <p:cNvSpPr>
            <a:spLocks noGrp="1"/>
          </p:cNvSpPr>
          <p:nvPr>
            <p:ph type="title"/>
          </p:nvPr>
        </p:nvSpPr>
        <p:spPr>
          <a:xfrm>
            <a:off x="1927122" y="2545079"/>
            <a:ext cx="8554065" cy="1444971"/>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dirty="0">
                <a:solidFill>
                  <a:srgbClr val="FFFFFF"/>
                </a:solidFill>
                <a:latin typeface="Proxima Nova A Extra Condensed " panose="02000506030000020004"/>
                <a:ea typeface="+mj-ea"/>
                <a:cs typeface="+mj-cs"/>
              </a:rPr>
              <a:t>Putting it all Together</a:t>
            </a:r>
            <a:br>
              <a:rPr lang="en-US" sz="5200" dirty="0">
                <a:solidFill>
                  <a:srgbClr val="FFFFFF"/>
                </a:solidFill>
                <a:latin typeface="Proxima Nova A Extra Condensed " panose="02000506030000020004"/>
                <a:ea typeface="+mj-ea"/>
                <a:cs typeface="+mj-cs"/>
              </a:rPr>
            </a:br>
            <a:r>
              <a:rPr lang="en-US" sz="3600" dirty="0">
                <a:solidFill>
                  <a:srgbClr val="FFFFFF"/>
                </a:solidFill>
                <a:latin typeface="Proxima Nova A Extra Condensed " panose="02000506030000020004"/>
                <a:ea typeface="+mj-ea"/>
                <a:cs typeface="+mj-cs"/>
              </a:rPr>
              <a:t>(MASS: Hardware and Software)</a:t>
            </a:r>
          </a:p>
        </p:txBody>
      </p:sp>
    </p:spTree>
    <p:extLst>
      <p:ext uri="{BB962C8B-B14F-4D97-AF65-F5344CB8AC3E}">
        <p14:creationId xmlns:p14="http://schemas.microsoft.com/office/powerpoint/2010/main" val="4000387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129885"/>
            <a:ext cx="6668013" cy="2166400"/>
          </a:xfrm>
          <a:prstGeom prst="rect">
            <a:avLst/>
          </a:prstGeom>
        </p:spPr>
      </p:pic>
      <p:sp>
        <p:nvSpPr>
          <p:cNvPr id="2" name="Rectangle 1"/>
          <p:cNvSpPr/>
          <p:nvPr/>
        </p:nvSpPr>
        <p:spPr>
          <a:xfrm>
            <a:off x="2296146" y="179869"/>
            <a:ext cx="6238254" cy="954107"/>
          </a:xfrm>
          <a:prstGeom prst="rect">
            <a:avLst/>
          </a:prstGeom>
        </p:spPr>
        <p:txBody>
          <a:bodyPr wrap="square">
            <a:spAutoFit/>
          </a:bodyPr>
          <a:lstStyle/>
          <a:p>
            <a:r>
              <a:rPr lang="en-US" sz="2800" b="1" dirty="0">
                <a:solidFill>
                  <a:srgbClr val="092864"/>
                </a:solidFill>
                <a:latin typeface="Roboto" panose="02000000000000000000"/>
              </a:rPr>
              <a:t>Code Explanation and Back-tracing</a:t>
            </a:r>
          </a:p>
          <a:p>
            <a:r>
              <a:rPr lang="en-US" sz="2800" b="1" dirty="0">
                <a:solidFill>
                  <a:srgbClr val="092864"/>
                </a:solidFill>
                <a:latin typeface="Roboto" panose="02000000000000000000"/>
              </a:rPr>
              <a:t>by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661011" y="3292194"/>
            <a:ext cx="7347569" cy="28127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Class RegFile is initiated with three parameters n, w and zero having type Int and Bool, where n and w are passed in Mem function to configure the depth and width of memory. zero is the input parameter used in MUX for reading data from the register.</a:t>
            </a:r>
          </a:p>
          <a:p>
            <a:r>
              <a:rPr lang="en-US" sz="1800" dirty="0"/>
              <a:t>This class creates register file of rocket-Chip.</a:t>
            </a:r>
          </a:p>
          <a:p>
            <a:r>
              <a:rPr lang="en-US" sz="1800" dirty="0"/>
              <a:t>Mem function is used to create memory where n= depth/entries of memory and w=width of memory.</a:t>
            </a:r>
          </a:p>
          <a:p>
            <a:r>
              <a:rPr lang="en-GB" sz="1800" dirty="0"/>
              <a:t>In the class RegFile, a private method named access is defined for accessing the </a:t>
            </a:r>
            <a:br>
              <a:rPr lang="en-GB" sz="1800" dirty="0"/>
            </a:br>
            <a:r>
              <a:rPr lang="en-GB" sz="1800" dirty="0"/>
              <a:t>register file data by taking the address as its input parameter.</a:t>
            </a:r>
          </a:p>
          <a:p>
            <a:r>
              <a:rPr lang="en-GB" sz="1800" dirty="0"/>
              <a:t>Private variable reads calculates the address which will be used to read the data.</a:t>
            </a:r>
          </a:p>
          <a:p>
            <a:r>
              <a:rPr lang="en-US" sz="1800" dirty="0"/>
              <a:t>Private variable canRead is defined as true for read state.</a:t>
            </a:r>
          </a:p>
          <a:p>
            <a:r>
              <a:rPr lang="en-US" sz="1800" dirty="0"/>
              <a:t>For write state canRead will be false.</a:t>
            </a:r>
          </a:p>
          <a:p>
            <a:r>
              <a:rPr lang="en-US" sz="1800" dirty="0"/>
              <a:t>“read” method is defined in class RegFile to read data from register file. It takes </a:t>
            </a:r>
            <a:r>
              <a:rPr lang="en-US" sz="1800" dirty="0" err="1"/>
              <a:t>addr</a:t>
            </a:r>
            <a:r>
              <a:rPr lang="en-US" sz="1800" dirty="0"/>
              <a:t> as parameter.</a:t>
            </a:r>
          </a:p>
          <a:p>
            <a:pPr algn="just"/>
            <a:endParaRPr lang="en-US" dirty="0"/>
          </a:p>
        </p:txBody>
      </p:sp>
      <p:pic>
        <p:nvPicPr>
          <p:cNvPr id="6" name="Picture 5">
            <a:extLst>
              <a:ext uri="{FF2B5EF4-FFF2-40B4-BE49-F238E27FC236}">
                <a16:creationId xmlns:a16="http://schemas.microsoft.com/office/drawing/2014/main" id="{A99DE5A5-8FB1-4178-8905-F87C8BE679E0}"/>
              </a:ext>
            </a:extLst>
          </p:cNvPr>
          <p:cNvPicPr>
            <a:picLocks noChangeAspect="1"/>
          </p:cNvPicPr>
          <p:nvPr/>
        </p:nvPicPr>
        <p:blipFill>
          <a:blip r:embed="rId4"/>
          <a:srcRect/>
          <a:stretch/>
        </p:blipFill>
        <p:spPr>
          <a:xfrm>
            <a:off x="0" y="5705656"/>
            <a:ext cx="1761662" cy="632391"/>
          </a:xfrm>
          <a:prstGeom prst="rect">
            <a:avLst/>
          </a:prstGeom>
        </p:spPr>
      </p:pic>
    </p:spTree>
    <p:extLst>
      <p:ext uri="{BB962C8B-B14F-4D97-AF65-F5344CB8AC3E}">
        <p14:creationId xmlns:p14="http://schemas.microsoft.com/office/powerpoint/2010/main" val="378318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B9AD6-E75C-4E32-9084-A61C5FF4F220}"/>
              </a:ext>
            </a:extLst>
          </p:cNvPr>
          <p:cNvPicPr>
            <a:picLocks noChangeAspect="1"/>
          </p:cNvPicPr>
          <p:nvPr/>
        </p:nvPicPr>
        <p:blipFill rotWithShape="1">
          <a:blip r:embed="rId2"/>
          <a:srcRect r="3314"/>
          <a:stretch/>
        </p:blipFill>
        <p:spPr>
          <a:xfrm>
            <a:off x="4638292" y="943518"/>
            <a:ext cx="4657340" cy="4970963"/>
          </a:xfrm>
          <a:prstGeom prst="rect">
            <a:avLst/>
          </a:prstGeom>
        </p:spPr>
      </p:pic>
      <p:sp>
        <p:nvSpPr>
          <p:cNvPr id="55" name="Rectangle: Rounded Corners 54">
            <a:extLst>
              <a:ext uri="{FF2B5EF4-FFF2-40B4-BE49-F238E27FC236}">
                <a16:creationId xmlns:a16="http://schemas.microsoft.com/office/drawing/2014/main" id="{C1B6B8EF-DBCA-4C49-A835-B97AD8D59175}"/>
              </a:ext>
            </a:extLst>
          </p:cNvPr>
          <p:cNvSpPr/>
          <p:nvPr/>
        </p:nvSpPr>
        <p:spPr>
          <a:xfrm>
            <a:off x="72736" y="1407459"/>
            <a:ext cx="3352272" cy="822819"/>
          </a:xfrm>
          <a:prstGeom prst="roundRect">
            <a:avLst/>
          </a:prstGeom>
          <a:solidFill>
            <a:schemeClr val="bg1"/>
          </a:solidFill>
          <a:ln w="12700">
            <a:solidFill>
              <a:srgbClr val="092864"/>
            </a:solidFill>
            <a:extLst>
              <a:ext uri="{C807C97D-BFC1-408E-A445-0C87EB9F89A2}">
                <ask:lineSketchStyleProps xmlns:ask="http://schemas.microsoft.com/office/drawing/2018/sketchyshape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regAddrMask [n] = depth/entry of register file memory</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25008" y="1919088"/>
            <a:ext cx="1213284" cy="443632"/>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FABE78F-6964-4627-BDE5-0CF6A1154AAA}"/>
              </a:ext>
            </a:extLst>
          </p:cNvPr>
          <p:cNvSpPr/>
          <p:nvPr/>
        </p:nvSpPr>
        <p:spPr>
          <a:xfrm>
            <a:off x="72736" y="2484273"/>
            <a:ext cx="3471824" cy="60242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XLen[w] = width of registers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sp>
        <p:nvSpPr>
          <p:cNvPr id="65" name="Rectangle: Rounded Corners 64">
            <a:extLst>
              <a:ext uri="{FF2B5EF4-FFF2-40B4-BE49-F238E27FC236}">
                <a16:creationId xmlns:a16="http://schemas.microsoft.com/office/drawing/2014/main" id="{2BB9443A-17D7-48C4-8487-1E0FAB2FB7D6}"/>
              </a:ext>
            </a:extLst>
          </p:cNvPr>
          <p:cNvSpPr/>
          <p:nvPr/>
        </p:nvSpPr>
        <p:spPr>
          <a:xfrm>
            <a:off x="72736" y="3260997"/>
            <a:ext cx="3471825"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raddr = address of register [4:0]</a:t>
            </a:r>
          </a:p>
        </p:txBody>
      </p:sp>
      <p:sp>
        <p:nvSpPr>
          <p:cNvPr id="66" name="Rectangle: Rounded Corners 65">
            <a:extLst>
              <a:ext uri="{FF2B5EF4-FFF2-40B4-BE49-F238E27FC236}">
                <a16:creationId xmlns:a16="http://schemas.microsoft.com/office/drawing/2014/main" id="{6161C1FB-E4EF-4C20-BD89-17A4ED6A67D0}"/>
              </a:ext>
            </a:extLst>
          </p:cNvPr>
          <p:cNvSpPr/>
          <p:nvPr/>
        </p:nvSpPr>
        <p:spPr>
          <a:xfrm>
            <a:off x="72737" y="4003412"/>
            <a:ext cx="3471825" cy="538592"/>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data = data to be written in the register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sp>
        <p:nvSpPr>
          <p:cNvPr id="70" name="Rectangle: Rounded Corners 69">
            <a:extLst>
              <a:ext uri="{FF2B5EF4-FFF2-40B4-BE49-F238E27FC236}">
                <a16:creationId xmlns:a16="http://schemas.microsoft.com/office/drawing/2014/main" id="{DD1DEE63-3EC2-44B8-81C0-86B83327DEF0}"/>
              </a:ext>
            </a:extLst>
          </p:cNvPr>
          <p:cNvSpPr/>
          <p:nvPr/>
        </p:nvSpPr>
        <p:spPr>
          <a:xfrm>
            <a:off x="8775510" y="1496291"/>
            <a:ext cx="3138985" cy="906893"/>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reads.lasts._2 = data read from register file address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544563" y="2826008"/>
            <a:ext cx="1307109" cy="26068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flipV="1">
            <a:off x="3544562" y="3510131"/>
            <a:ext cx="1208600" cy="2452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a:endCxn id="66" idx="3"/>
          </p:cNvCxnSpPr>
          <p:nvPr/>
        </p:nvCxnSpPr>
        <p:spPr>
          <a:xfrm flipH="1">
            <a:off x="3544562" y="4028309"/>
            <a:ext cx="1307110" cy="244399"/>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8883652" y="2469998"/>
            <a:ext cx="1032093" cy="304415"/>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DD04150-F8B6-4E3A-B23B-35E0BD7387E5}"/>
              </a:ext>
            </a:extLst>
          </p:cNvPr>
          <p:cNvSpPr/>
          <p:nvPr/>
        </p:nvSpPr>
        <p:spPr>
          <a:xfrm>
            <a:off x="9055510" y="4008315"/>
            <a:ext cx="2858985" cy="906894"/>
          </a:xfrm>
          <a:prstGeom prst="roundRect">
            <a:avLst/>
          </a:prstGeom>
          <a:solidFill>
            <a:schemeClr val="bg1"/>
          </a:solid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Roboto" panose="02000000000000000000"/>
              </a:rPr>
              <a:t>rdata = data output from register file </a:t>
            </a:r>
            <a:r>
              <a:rPr lang="en-GB" dirty="0">
                <a:solidFill>
                  <a:schemeClr val="tx1"/>
                </a:solidFill>
                <a:latin typeface="Roboto" panose="02000000000000000000"/>
              </a:rPr>
              <a:t>[31:0] / [63:0]</a:t>
            </a:r>
            <a:endParaRPr lang="en-US" dirty="0">
              <a:solidFill>
                <a:schemeClr val="tx1"/>
              </a:solidFill>
              <a:latin typeface="Roboto" panose="02000000000000000000"/>
            </a:endParaRPr>
          </a:p>
        </p:txBody>
      </p:sp>
      <p:cxnSp>
        <p:nvCxnSpPr>
          <p:cNvPr id="26" name="Straight Arrow Connector 25">
            <a:extLst>
              <a:ext uri="{FF2B5EF4-FFF2-40B4-BE49-F238E27FC236}">
                <a16:creationId xmlns:a16="http://schemas.microsoft.com/office/drawing/2014/main" id="{6ED7C153-8C77-4D08-B35C-3080C8C7F720}"/>
              </a:ext>
            </a:extLst>
          </p:cNvPr>
          <p:cNvCxnSpPr>
            <a:cxnSpLocks/>
          </p:cNvCxnSpPr>
          <p:nvPr/>
        </p:nvCxnSpPr>
        <p:spPr>
          <a:xfrm>
            <a:off x="8883652" y="3582341"/>
            <a:ext cx="1032093" cy="328633"/>
          </a:xfrm>
          <a:prstGeom prst="straightConnector1">
            <a:avLst/>
          </a:prstGeom>
          <a:ln w="12700">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F662271-B70D-4349-B80D-A0B69450873E}"/>
              </a:ext>
            </a:extLst>
          </p:cNvPr>
          <p:cNvPicPr>
            <a:picLocks noChangeAspect="1"/>
          </p:cNvPicPr>
          <p:nvPr/>
        </p:nvPicPr>
        <p:blipFill>
          <a:blip r:embed="rId3"/>
          <a:srcRect/>
          <a:stretch/>
        </p:blipFill>
        <p:spPr>
          <a:xfrm>
            <a:off x="10047978" y="5530445"/>
            <a:ext cx="2367183" cy="849757"/>
          </a:xfrm>
          <a:prstGeom prst="rect">
            <a:avLst/>
          </a:prstGeom>
        </p:spPr>
      </p:pic>
      <p:sp>
        <p:nvSpPr>
          <p:cNvPr id="14" name="Rectangle 13">
            <a:extLst>
              <a:ext uri="{FF2B5EF4-FFF2-40B4-BE49-F238E27FC236}">
                <a16:creationId xmlns:a16="http://schemas.microsoft.com/office/drawing/2014/main" id="{1AB42304-4E22-4F27-A3A3-0F3BD4C3BA9E}"/>
              </a:ext>
            </a:extLst>
          </p:cNvPr>
          <p:cNvSpPr/>
          <p:nvPr/>
        </p:nvSpPr>
        <p:spPr>
          <a:xfrm>
            <a:off x="8978630" y="5418306"/>
            <a:ext cx="428093" cy="398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5" grpId="0" animBg="1"/>
      <p:bldP spid="66" grpId="0" animBg="1"/>
      <p:bldP spid="70"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4622D0-5A66-4BB2-A61A-D78503C1FB18}"/>
              </a:ext>
            </a:extLst>
          </p:cNvPr>
          <p:cNvPicPr>
            <a:picLocks noChangeAspect="1"/>
          </p:cNvPicPr>
          <p:nvPr/>
        </p:nvPicPr>
        <p:blipFill>
          <a:blip r:embed="rId2"/>
          <a:srcRect/>
          <a:stretch/>
        </p:blipFill>
        <p:spPr>
          <a:xfrm>
            <a:off x="-1" y="-1"/>
            <a:ext cx="12192000" cy="6917153"/>
          </a:xfrm>
          <a:prstGeom prst="rect">
            <a:avLst/>
          </a:prstGeom>
        </p:spPr>
      </p:pic>
      <p:sp>
        <p:nvSpPr>
          <p:cNvPr id="20" name="TextBox 19">
            <a:extLst>
              <a:ext uri="{FF2B5EF4-FFF2-40B4-BE49-F238E27FC236}">
                <a16:creationId xmlns:a16="http://schemas.microsoft.com/office/drawing/2014/main" id="{FF86611F-C563-490A-BEA5-212EEF83624A}"/>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2" name="Rectangle 21">
            <a:extLst>
              <a:ext uri="{FF2B5EF4-FFF2-40B4-BE49-F238E27FC236}">
                <a16:creationId xmlns:a16="http://schemas.microsoft.com/office/drawing/2014/main" id="{F8ACFFB0-852B-45CD-9154-7E04FE16ABAA}"/>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AFA3D1-DC33-4B7B-8C52-1C4A68526E9A}"/>
              </a:ext>
            </a:extLst>
          </p:cNvPr>
          <p:cNvSpPr txBox="1"/>
          <p:nvPr/>
        </p:nvSpPr>
        <p:spPr>
          <a:xfrm>
            <a:off x="702365" y="4456581"/>
            <a:ext cx="11145078"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Roomi Naqvi, MERL Researchers &amp; Students  </a:t>
            </a:r>
          </a:p>
          <a:p>
            <a:pPr algn="r"/>
            <a:b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b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6" name="TextBox 25">
            <a:extLst>
              <a:ext uri="{FF2B5EF4-FFF2-40B4-BE49-F238E27FC236}">
                <a16:creationId xmlns:a16="http://schemas.microsoft.com/office/drawing/2014/main" id="{410D9583-6904-48C7-959F-754DE3476BA1}"/>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
        <p:nvSpPr>
          <p:cNvPr id="28" name="Rectangle 27">
            <a:extLst>
              <a:ext uri="{FF2B5EF4-FFF2-40B4-BE49-F238E27FC236}">
                <a16:creationId xmlns:a16="http://schemas.microsoft.com/office/drawing/2014/main" id="{AB2D9217-69CB-47D6-BA07-124BDD6D3680}"/>
              </a:ext>
            </a:extLst>
          </p:cNvPr>
          <p:cNvSpPr/>
          <p:nvPr/>
        </p:nvSpPr>
        <p:spPr>
          <a:xfrm>
            <a:off x="9242973" y="701242"/>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4" name="Picture 13">
            <a:extLst>
              <a:ext uri="{FF2B5EF4-FFF2-40B4-BE49-F238E27FC236}">
                <a16:creationId xmlns:a16="http://schemas.microsoft.com/office/drawing/2014/main" id="{D610D2A5-EF84-4897-A20C-8AF3FD1DF32D}"/>
              </a:ext>
            </a:extLst>
          </p:cNvPr>
          <p:cNvPicPr>
            <a:picLocks noChangeAspect="1"/>
          </p:cNvPicPr>
          <p:nvPr/>
        </p:nvPicPr>
        <p:blipFill>
          <a:blip r:embed="rId3"/>
          <a:srcRect/>
          <a:stretch/>
        </p:blipFill>
        <p:spPr>
          <a:xfrm>
            <a:off x="9308290" y="717047"/>
            <a:ext cx="2367183" cy="849757"/>
          </a:xfrm>
          <a:prstGeom prst="rect">
            <a:avLst/>
          </a:prstGeom>
        </p:spPr>
      </p:pic>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id="{3EDD6393-8685-4332-B906-59A983DD063C}"/>
              </a:ext>
            </a:extLst>
          </p:cNvPr>
          <p:cNvPicPr>
            <a:picLocks noGrp="1" noChangeAspect="1"/>
          </p:cNvPicPr>
          <p:nvPr>
            <p:ph idx="1"/>
          </p:nvPr>
        </p:nvPicPr>
        <p:blipFill rotWithShape="1">
          <a:blip r:embed="rId3"/>
          <a:srcRect l="6770" t="13674" r="6770" b="17040"/>
          <a:stretch/>
        </p:blipFill>
        <p:spPr>
          <a:xfrm>
            <a:off x="133456" y="2448327"/>
            <a:ext cx="3745180" cy="1255668"/>
          </a:xfrm>
        </p:spPr>
      </p:pic>
      <p:pic>
        <p:nvPicPr>
          <p:cNvPr id="52" name="Picture 51" descr="Text&#10;&#10;Description automatically generated">
            <a:extLst>
              <a:ext uri="{FF2B5EF4-FFF2-40B4-BE49-F238E27FC236}">
                <a16:creationId xmlns:a16="http://schemas.microsoft.com/office/drawing/2014/main" id="{28434E41-28D9-4168-B407-834FBD58BA17}"/>
              </a:ext>
            </a:extLst>
          </p:cNvPr>
          <p:cNvPicPr>
            <a:picLocks noChangeAspect="1"/>
          </p:cNvPicPr>
          <p:nvPr/>
        </p:nvPicPr>
        <p:blipFill rotWithShape="1">
          <a:blip r:embed="rId4"/>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4C2A26F-4DCE-4F18-990B-C3214A10D16C}"/>
              </a:ext>
            </a:extLst>
          </p:cNvPr>
          <p:cNvPicPr>
            <a:picLocks noChangeAspect="1"/>
          </p:cNvPicPr>
          <p:nvPr/>
        </p:nvPicPr>
        <p:blipFill rotWithShape="1">
          <a:blip r:embed="rId5"/>
          <a:srcRect l="7101" t="19665" r="6387" b="19058"/>
          <a:stretch/>
        </p:blipFill>
        <p:spPr>
          <a:xfrm>
            <a:off x="8424972" y="4942217"/>
            <a:ext cx="3554722" cy="909774"/>
          </a:xfrm>
          <a:prstGeom prst="rect">
            <a:avLst/>
          </a:prstGeom>
        </p:spPr>
      </p:pic>
      <p:sp>
        <p:nvSpPr>
          <p:cNvPr id="10" name="Rectangle: Rounded Corners 9">
            <a:extLst>
              <a:ext uri="{FF2B5EF4-FFF2-40B4-BE49-F238E27FC236}">
                <a16:creationId xmlns:a16="http://schemas.microsoft.com/office/drawing/2014/main" id="{D0E7CBEF-AAB0-4B8D-8C6C-72E4BBDB127F}"/>
              </a:ext>
            </a:extLst>
          </p:cNvPr>
          <p:cNvSpPr/>
          <p:nvPr/>
        </p:nvSpPr>
        <p:spPr>
          <a:xfrm>
            <a:off x="4228752" y="4980767"/>
            <a:ext cx="2105546" cy="169269"/>
          </a:xfrm>
          <a:prstGeom prst="roundRect">
            <a:avLst/>
          </a:prstGeom>
          <a:noFill/>
          <a:ln w="12700">
            <a:solidFill>
              <a:srgbClr val="09286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latin typeface="Roboto" panose="02000000000000000000"/>
            </a:endParaRPr>
          </a:p>
        </p:txBody>
      </p:sp>
      <p:cxnSp>
        <p:nvCxnSpPr>
          <p:cNvPr id="12" name="Straight Arrow Connector 11">
            <a:extLst>
              <a:ext uri="{FF2B5EF4-FFF2-40B4-BE49-F238E27FC236}">
                <a16:creationId xmlns:a16="http://schemas.microsoft.com/office/drawing/2014/main" id="{AAF9AF24-D992-431D-95A1-73498E626BB8}"/>
              </a:ext>
            </a:extLst>
          </p:cNvPr>
          <p:cNvCxnSpPr>
            <a:cxnSpLocks/>
          </p:cNvCxnSpPr>
          <p:nvPr/>
        </p:nvCxnSpPr>
        <p:spPr>
          <a:xfrm>
            <a:off x="6334298" y="5039764"/>
            <a:ext cx="3433157" cy="2131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id="{0A2FDD0C-79AC-4AA9-9C6E-4A64B070D91D}"/>
              </a:ext>
            </a:extLst>
          </p:cNvPr>
          <p:cNvPicPr>
            <a:picLocks noChangeAspect="1"/>
          </p:cNvPicPr>
          <p:nvPr/>
        </p:nvPicPr>
        <p:blipFill rotWithShape="1">
          <a:blip r:embed="rId6"/>
          <a:srcRect l="6755" t="11849" r="6525" b="11726"/>
          <a:stretch/>
        </p:blipFill>
        <p:spPr>
          <a:xfrm>
            <a:off x="8343159" y="1297457"/>
            <a:ext cx="3805643" cy="1881578"/>
          </a:xfrm>
          <a:prstGeom prst="rect">
            <a:avLst/>
          </a:prstGeom>
        </p:spPr>
      </p:pic>
      <p:sp>
        <p:nvSpPr>
          <p:cNvPr id="20" name="TextBox 19">
            <a:extLst>
              <a:ext uri="{FF2B5EF4-FFF2-40B4-BE49-F238E27FC236}">
                <a16:creationId xmlns:a16="http://schemas.microsoft.com/office/drawing/2014/main" id="{EF9825D3-B722-42B7-A9B0-C876EC75FB5E}"/>
              </a:ext>
            </a:extLst>
          </p:cNvPr>
          <p:cNvSpPr txBox="1"/>
          <p:nvPr/>
        </p:nvSpPr>
        <p:spPr>
          <a:xfrm>
            <a:off x="1853738" y="2809702"/>
            <a:ext cx="184731" cy="307777"/>
          </a:xfrm>
          <a:prstGeom prst="rect">
            <a:avLst/>
          </a:prstGeom>
          <a:noFill/>
        </p:spPr>
        <p:txBody>
          <a:bodyPr wrap="none" rtlCol="0">
            <a:spAutoFit/>
          </a:bodyPr>
          <a:lstStyle/>
          <a:p>
            <a:endParaRPr lang="en-US" sz="1400" dirty="0">
              <a:latin typeface="Roboto" panose="02000000000000000000"/>
            </a:endParaRPr>
          </a:p>
        </p:txBody>
      </p:sp>
      <p:sp>
        <p:nvSpPr>
          <p:cNvPr id="24" name="TextBox 23">
            <a:extLst>
              <a:ext uri="{FF2B5EF4-FFF2-40B4-BE49-F238E27FC236}">
                <a16:creationId xmlns:a16="http://schemas.microsoft.com/office/drawing/2014/main" id="{7A9FCD11-7642-4ABA-A63E-6A058371B5F9}"/>
              </a:ext>
            </a:extLst>
          </p:cNvPr>
          <p:cNvSpPr txBox="1"/>
          <p:nvPr/>
        </p:nvSpPr>
        <p:spPr>
          <a:xfrm>
            <a:off x="1599904" y="4291373"/>
            <a:ext cx="2306236" cy="738664"/>
          </a:xfrm>
          <a:prstGeom prst="rect">
            <a:avLst/>
          </a:prstGeom>
          <a:noFill/>
        </p:spPr>
        <p:txBody>
          <a:bodyPr wrap="square" rtlCol="0">
            <a:spAutoFit/>
          </a:bodyPr>
          <a:lstStyle/>
          <a:p>
            <a:r>
              <a:rPr lang="en-GB" sz="1400" dirty="0">
                <a:latin typeface="Roboto" panose="02000000000000000000"/>
              </a:rPr>
              <a:t>Class Parameters is imported from directory config of rocket-chip</a:t>
            </a:r>
            <a:endParaRPr lang="en-US" sz="1400" dirty="0">
              <a:latin typeface="Roboto" panose="02000000000000000000"/>
            </a:endParaRPr>
          </a:p>
        </p:txBody>
      </p:sp>
      <p:sp>
        <p:nvSpPr>
          <p:cNvPr id="26" name="TextBox 25">
            <a:extLst>
              <a:ext uri="{FF2B5EF4-FFF2-40B4-BE49-F238E27FC236}">
                <a16:creationId xmlns:a16="http://schemas.microsoft.com/office/drawing/2014/main" id="{3EAFFA56-C91E-4BAF-B1DD-75580DBBDB27}"/>
              </a:ext>
            </a:extLst>
          </p:cNvPr>
          <p:cNvSpPr txBox="1"/>
          <p:nvPr/>
        </p:nvSpPr>
        <p:spPr>
          <a:xfrm>
            <a:off x="417768" y="5044739"/>
            <a:ext cx="2820144" cy="523220"/>
          </a:xfrm>
          <a:prstGeom prst="rect">
            <a:avLst/>
          </a:prstGeom>
          <a:noFill/>
        </p:spPr>
        <p:txBody>
          <a:bodyPr wrap="square" rtlCol="0">
            <a:spAutoFit/>
          </a:bodyPr>
          <a:lstStyle/>
          <a:p>
            <a:r>
              <a:rPr lang="en-GB" sz="1400" dirty="0">
                <a:latin typeface="Roboto" panose="02000000000000000000"/>
              </a:rPr>
              <a:t>Class </a:t>
            </a:r>
            <a:r>
              <a:rPr lang="en-GB" sz="1400" dirty="0" err="1">
                <a:latin typeface="Roboto" panose="02000000000000000000"/>
              </a:rPr>
              <a:t>CoreModule</a:t>
            </a:r>
            <a:r>
              <a:rPr lang="en-GB" sz="1400" dirty="0">
                <a:latin typeface="Roboto" panose="02000000000000000000"/>
              </a:rPr>
              <a:t> is imported from directory tile of rocket-chip</a:t>
            </a:r>
            <a:endParaRPr lang="en-US" sz="1400" dirty="0">
              <a:latin typeface="Roboto" panose="02000000000000000000"/>
            </a:endParaRPr>
          </a:p>
        </p:txBody>
      </p:sp>
      <p:cxnSp>
        <p:nvCxnSpPr>
          <p:cNvPr id="28" name="Straight Arrow Connector 27">
            <a:extLst>
              <a:ext uri="{FF2B5EF4-FFF2-40B4-BE49-F238E27FC236}">
                <a16:creationId xmlns:a16="http://schemas.microsoft.com/office/drawing/2014/main" id="{D4DD9B05-3585-49A5-8EA9-EAD2B3BCA711}"/>
              </a:ext>
            </a:extLst>
          </p:cNvPr>
          <p:cNvCxnSpPr>
            <a:cxnSpLocks/>
          </p:cNvCxnSpPr>
          <p:nvPr/>
        </p:nvCxnSpPr>
        <p:spPr>
          <a:xfrm>
            <a:off x="2984270" y="3270936"/>
            <a:ext cx="0" cy="106349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C7E52E-82E0-4062-8F87-31A83D30C3AB}"/>
              </a:ext>
            </a:extLst>
          </p:cNvPr>
          <p:cNvCxnSpPr>
            <a:cxnSpLocks/>
          </p:cNvCxnSpPr>
          <p:nvPr/>
        </p:nvCxnSpPr>
        <p:spPr>
          <a:xfrm>
            <a:off x="980902" y="3551506"/>
            <a:ext cx="0" cy="148825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12D6B2-3314-4FB7-9D6C-B7C2A03871FD}"/>
              </a:ext>
            </a:extLst>
          </p:cNvPr>
          <p:cNvSpPr txBox="1"/>
          <p:nvPr/>
        </p:nvSpPr>
        <p:spPr>
          <a:xfrm>
            <a:off x="9581727" y="3640731"/>
            <a:ext cx="2632098" cy="523220"/>
          </a:xfrm>
          <a:prstGeom prst="rect">
            <a:avLst/>
          </a:prstGeom>
          <a:noFill/>
          <a:ln w="12700">
            <a:solidFill>
              <a:srgbClr val="092864"/>
            </a:solidFill>
          </a:ln>
        </p:spPr>
        <p:txBody>
          <a:bodyPr wrap="square" rtlCol="0">
            <a:spAutoFit/>
          </a:bodyPr>
          <a:lstStyle/>
          <a:p>
            <a:r>
              <a:rPr lang="en-GB" sz="1400" dirty="0">
                <a:latin typeface="Roboto" panose="02000000000000000000"/>
              </a:rPr>
              <a:t>Input/Output of class ALU are defined</a:t>
            </a:r>
            <a:endParaRPr lang="en-US" sz="1400" dirty="0">
              <a:latin typeface="Roboto" panose="02000000000000000000"/>
            </a:endParaRPr>
          </a:p>
        </p:txBody>
      </p:sp>
      <p:cxnSp>
        <p:nvCxnSpPr>
          <p:cNvPr id="33" name="Straight Arrow Connector 32">
            <a:extLst>
              <a:ext uri="{FF2B5EF4-FFF2-40B4-BE49-F238E27FC236}">
                <a16:creationId xmlns:a16="http://schemas.microsoft.com/office/drawing/2014/main" id="{30DC0B5C-9D30-45B2-8735-8FAB6A1E98CB}"/>
              </a:ext>
            </a:extLst>
          </p:cNvPr>
          <p:cNvCxnSpPr>
            <a:cxnSpLocks/>
          </p:cNvCxnSpPr>
          <p:nvPr/>
        </p:nvCxnSpPr>
        <p:spPr>
          <a:xfrm>
            <a:off x="10202333" y="2901142"/>
            <a:ext cx="486792" cy="73958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BFD0C3-C8FD-4087-B2DE-FA7F3F6F2D22}"/>
              </a:ext>
            </a:extLst>
          </p:cNvPr>
          <p:cNvSpPr/>
          <p:nvPr/>
        </p:nvSpPr>
        <p:spPr>
          <a:xfrm>
            <a:off x="8586359" y="1761067"/>
            <a:ext cx="2362195" cy="1140075"/>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6" name="TextBox 35">
            <a:extLst>
              <a:ext uri="{FF2B5EF4-FFF2-40B4-BE49-F238E27FC236}">
                <a16:creationId xmlns:a16="http://schemas.microsoft.com/office/drawing/2014/main" id="{5A0FFB42-7DB9-46C1-B21E-43AFD6D1D874}"/>
              </a:ext>
            </a:extLst>
          </p:cNvPr>
          <p:cNvSpPr txBox="1"/>
          <p:nvPr/>
        </p:nvSpPr>
        <p:spPr>
          <a:xfrm>
            <a:off x="1483974" y="257415"/>
            <a:ext cx="1907638" cy="307777"/>
          </a:xfrm>
          <a:prstGeom prst="rect">
            <a:avLst/>
          </a:prstGeom>
          <a:noFill/>
        </p:spPr>
        <p:txBody>
          <a:bodyPr wrap="none" rtlCol="0">
            <a:spAutoFit/>
          </a:bodyPr>
          <a:lstStyle/>
          <a:p>
            <a:r>
              <a:rPr lang="en-GB" sz="1400" dirty="0">
                <a:latin typeface="Roboto" panose="02000000000000000000"/>
              </a:rPr>
              <a:t>Object ALU is defined</a:t>
            </a:r>
            <a:endParaRPr lang="en-US" sz="1400" dirty="0">
              <a:latin typeface="Roboto" panose="02000000000000000000"/>
            </a:endParaRPr>
          </a:p>
        </p:txBody>
      </p:sp>
      <p:cxnSp>
        <p:nvCxnSpPr>
          <p:cNvPr id="38" name="Straight Arrow Connector 37">
            <a:extLst>
              <a:ext uri="{FF2B5EF4-FFF2-40B4-BE49-F238E27FC236}">
                <a16:creationId xmlns:a16="http://schemas.microsoft.com/office/drawing/2014/main" id="{6A6F7E24-DECA-4CEF-B6D9-2BEC6FB448B6}"/>
              </a:ext>
            </a:extLst>
          </p:cNvPr>
          <p:cNvCxnSpPr>
            <a:cxnSpLocks/>
          </p:cNvCxnSpPr>
          <p:nvPr/>
        </p:nvCxnSpPr>
        <p:spPr>
          <a:xfrm flipH="1">
            <a:off x="3327401" y="397933"/>
            <a:ext cx="751722"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D3F70C-35A5-4760-9EF0-5C4E64114EA7}"/>
              </a:ext>
            </a:extLst>
          </p:cNvPr>
          <p:cNvSpPr txBox="1"/>
          <p:nvPr/>
        </p:nvSpPr>
        <p:spPr>
          <a:xfrm>
            <a:off x="540327" y="521266"/>
            <a:ext cx="3220396" cy="523220"/>
          </a:xfrm>
          <a:prstGeom prst="rect">
            <a:avLst/>
          </a:prstGeom>
          <a:noFill/>
        </p:spPr>
        <p:txBody>
          <a:bodyPr wrap="square" rtlCol="0">
            <a:spAutoFit/>
          </a:bodyPr>
          <a:lstStyle/>
          <a:p>
            <a:r>
              <a:rPr lang="en-GB" sz="1400" dirty="0">
                <a:latin typeface="Roboto" panose="02000000000000000000"/>
              </a:rPr>
              <a:t>ALU operation bits are defined in method SZ_ALU_FN</a:t>
            </a:r>
            <a:endParaRPr lang="en-US" sz="1400" dirty="0">
              <a:latin typeface="Roboto" panose="02000000000000000000"/>
            </a:endParaRPr>
          </a:p>
        </p:txBody>
      </p:sp>
      <p:cxnSp>
        <p:nvCxnSpPr>
          <p:cNvPr id="41" name="Straight Arrow Connector 40">
            <a:extLst>
              <a:ext uri="{FF2B5EF4-FFF2-40B4-BE49-F238E27FC236}">
                <a16:creationId xmlns:a16="http://schemas.microsoft.com/office/drawing/2014/main" id="{DE351DC0-04A4-414E-9FD6-5A733A5474A1}"/>
              </a:ext>
            </a:extLst>
          </p:cNvPr>
          <p:cNvCxnSpPr>
            <a:cxnSpLocks/>
          </p:cNvCxnSpPr>
          <p:nvPr/>
        </p:nvCxnSpPr>
        <p:spPr>
          <a:xfrm flipH="1">
            <a:off x="3249933" y="646238"/>
            <a:ext cx="829190" cy="11617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804186-DDC2-4D59-A2C1-56194241E5BE}"/>
              </a:ext>
            </a:extLst>
          </p:cNvPr>
          <p:cNvSpPr txBox="1"/>
          <p:nvPr/>
        </p:nvSpPr>
        <p:spPr>
          <a:xfrm>
            <a:off x="865240" y="1484068"/>
            <a:ext cx="2429793" cy="307777"/>
          </a:xfrm>
          <a:prstGeom prst="rect">
            <a:avLst/>
          </a:prstGeom>
          <a:noFill/>
        </p:spPr>
        <p:txBody>
          <a:bodyPr wrap="square" rtlCol="0">
            <a:spAutoFit/>
          </a:bodyPr>
          <a:lstStyle/>
          <a:p>
            <a:r>
              <a:rPr lang="en-GB" sz="1400" dirty="0">
                <a:latin typeface="Roboto" panose="02000000000000000000"/>
              </a:rPr>
              <a:t>ALU operations are defined</a:t>
            </a:r>
            <a:endParaRPr lang="en-US" sz="1400" dirty="0">
              <a:latin typeface="Roboto" panose="02000000000000000000"/>
            </a:endParaRPr>
          </a:p>
        </p:txBody>
      </p:sp>
      <p:cxnSp>
        <p:nvCxnSpPr>
          <p:cNvPr id="48" name="Straight Arrow Connector 47">
            <a:extLst>
              <a:ext uri="{FF2B5EF4-FFF2-40B4-BE49-F238E27FC236}">
                <a16:creationId xmlns:a16="http://schemas.microsoft.com/office/drawing/2014/main" id="{DB9966B9-7477-4425-B5B8-F973A2DC0658}"/>
              </a:ext>
            </a:extLst>
          </p:cNvPr>
          <p:cNvCxnSpPr>
            <a:cxnSpLocks/>
            <a:endCxn id="46" idx="3"/>
          </p:cNvCxnSpPr>
          <p:nvPr/>
        </p:nvCxnSpPr>
        <p:spPr>
          <a:xfrm flipH="1">
            <a:off x="3295033" y="1607477"/>
            <a:ext cx="800716" cy="3048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62E56DF-652F-4E1A-90D3-B97E0C411E67}"/>
              </a:ext>
            </a:extLst>
          </p:cNvPr>
          <p:cNvSpPr/>
          <p:nvPr/>
        </p:nvSpPr>
        <p:spPr>
          <a:xfrm>
            <a:off x="4189615" y="569981"/>
            <a:ext cx="2105546" cy="17554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4" name="Rectangle: Rounded Corners 53">
            <a:extLst>
              <a:ext uri="{FF2B5EF4-FFF2-40B4-BE49-F238E27FC236}">
                <a16:creationId xmlns:a16="http://schemas.microsoft.com/office/drawing/2014/main" id="{5866FA96-56BE-4292-A030-35C691AF9D1F}"/>
              </a:ext>
            </a:extLst>
          </p:cNvPr>
          <p:cNvSpPr/>
          <p:nvPr/>
        </p:nvSpPr>
        <p:spPr>
          <a:xfrm>
            <a:off x="4206241" y="947894"/>
            <a:ext cx="1889759" cy="2231140"/>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9" name="Rectangle: Rounded Corners 58">
            <a:extLst>
              <a:ext uri="{FF2B5EF4-FFF2-40B4-BE49-F238E27FC236}">
                <a16:creationId xmlns:a16="http://schemas.microsoft.com/office/drawing/2014/main" id="{06AB711E-68DB-417B-8146-376B3037FA57}"/>
              </a:ext>
            </a:extLst>
          </p:cNvPr>
          <p:cNvSpPr/>
          <p:nvPr/>
        </p:nvSpPr>
        <p:spPr>
          <a:xfrm>
            <a:off x="309245" y="3117055"/>
            <a:ext cx="2708274"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61" name="Rectangle: Rounded Corners 60">
            <a:extLst>
              <a:ext uri="{FF2B5EF4-FFF2-40B4-BE49-F238E27FC236}">
                <a16:creationId xmlns:a16="http://schemas.microsoft.com/office/drawing/2014/main" id="{F7550992-8F81-40F7-8B8B-E4C2FE7E0303}"/>
              </a:ext>
            </a:extLst>
          </p:cNvPr>
          <p:cNvSpPr/>
          <p:nvPr/>
        </p:nvSpPr>
        <p:spPr>
          <a:xfrm>
            <a:off x="309012" y="3332640"/>
            <a:ext cx="2617065" cy="21886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 name="Rectangle 1">
            <a:extLst>
              <a:ext uri="{FF2B5EF4-FFF2-40B4-BE49-F238E27FC236}">
                <a16:creationId xmlns:a16="http://schemas.microsoft.com/office/drawing/2014/main" id="{192D1365-7CE7-4128-9587-71A72C0ED5BE}"/>
              </a:ext>
            </a:extLst>
          </p:cNvPr>
          <p:cNvSpPr/>
          <p:nvPr/>
        </p:nvSpPr>
        <p:spPr>
          <a:xfrm>
            <a:off x="1617544" y="4334435"/>
            <a:ext cx="2085125" cy="64633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2" name="Rectangle 31">
            <a:extLst>
              <a:ext uri="{FF2B5EF4-FFF2-40B4-BE49-F238E27FC236}">
                <a16:creationId xmlns:a16="http://schemas.microsoft.com/office/drawing/2014/main" id="{DE9266EB-D6D9-49F4-9C61-C16DC69E9AA9}"/>
              </a:ext>
            </a:extLst>
          </p:cNvPr>
          <p:cNvSpPr/>
          <p:nvPr/>
        </p:nvSpPr>
        <p:spPr>
          <a:xfrm>
            <a:off x="474889" y="5044739"/>
            <a:ext cx="2820145" cy="50568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5" name="Rectangle 34">
            <a:extLst>
              <a:ext uri="{FF2B5EF4-FFF2-40B4-BE49-F238E27FC236}">
                <a16:creationId xmlns:a16="http://schemas.microsoft.com/office/drawing/2014/main" id="{9435ADCE-30DA-425C-BE41-4A55647C7915}"/>
              </a:ext>
            </a:extLst>
          </p:cNvPr>
          <p:cNvSpPr/>
          <p:nvPr/>
        </p:nvSpPr>
        <p:spPr>
          <a:xfrm>
            <a:off x="865240" y="1523164"/>
            <a:ext cx="2429794"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7" name="Rectangle 36">
            <a:extLst>
              <a:ext uri="{FF2B5EF4-FFF2-40B4-BE49-F238E27FC236}">
                <a16:creationId xmlns:a16="http://schemas.microsoft.com/office/drawing/2014/main" id="{213233CB-EFB9-41C4-AED6-6D6E05266265}"/>
              </a:ext>
            </a:extLst>
          </p:cNvPr>
          <p:cNvSpPr/>
          <p:nvPr/>
        </p:nvSpPr>
        <p:spPr>
          <a:xfrm>
            <a:off x="559892" y="560559"/>
            <a:ext cx="2690041" cy="50347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40" name="Rectangle 39">
            <a:extLst>
              <a:ext uri="{FF2B5EF4-FFF2-40B4-BE49-F238E27FC236}">
                <a16:creationId xmlns:a16="http://schemas.microsoft.com/office/drawing/2014/main" id="{56B506FD-DF75-4B55-B279-0A0A7D04E271}"/>
              </a:ext>
            </a:extLst>
          </p:cNvPr>
          <p:cNvSpPr/>
          <p:nvPr/>
        </p:nvSpPr>
        <p:spPr>
          <a:xfrm>
            <a:off x="1513347" y="238720"/>
            <a:ext cx="1814054" cy="28005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43" name="Rectangle: Rounded Corners 42">
            <a:extLst>
              <a:ext uri="{FF2B5EF4-FFF2-40B4-BE49-F238E27FC236}">
                <a16:creationId xmlns:a16="http://schemas.microsoft.com/office/drawing/2014/main" id="{B966C210-F0A5-4DD9-9A22-2C10E34FCEB4}"/>
              </a:ext>
            </a:extLst>
          </p:cNvPr>
          <p:cNvSpPr/>
          <p:nvPr/>
        </p:nvSpPr>
        <p:spPr>
          <a:xfrm>
            <a:off x="4135085" y="279842"/>
            <a:ext cx="912181" cy="175517"/>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pic>
        <p:nvPicPr>
          <p:cNvPr id="13" name="Picture 12">
            <a:extLst>
              <a:ext uri="{FF2B5EF4-FFF2-40B4-BE49-F238E27FC236}">
                <a16:creationId xmlns:a16="http://schemas.microsoft.com/office/drawing/2014/main" id="{D48A857E-CB1F-4211-8804-6B979314C855}"/>
              </a:ext>
            </a:extLst>
          </p:cNvPr>
          <p:cNvPicPr>
            <a:picLocks noChangeAspect="1"/>
          </p:cNvPicPr>
          <p:nvPr/>
        </p:nvPicPr>
        <p:blipFill>
          <a:blip r:embed="rId7"/>
          <a:srcRect/>
          <a:stretch/>
        </p:blipFill>
        <p:spPr>
          <a:xfrm>
            <a:off x="0" y="5550421"/>
            <a:ext cx="2367183" cy="849757"/>
          </a:xfrm>
          <a:prstGeom prst="rect">
            <a:avLst/>
          </a:prstGeom>
        </p:spPr>
      </p:pic>
      <p:sp>
        <p:nvSpPr>
          <p:cNvPr id="42" name="Rectangle: Rounded Corners 41">
            <a:extLst>
              <a:ext uri="{FF2B5EF4-FFF2-40B4-BE49-F238E27FC236}">
                <a16:creationId xmlns:a16="http://schemas.microsoft.com/office/drawing/2014/main" id="{B65E39CE-6315-43B5-9AD1-5A84D44F1D4B}"/>
              </a:ext>
            </a:extLst>
          </p:cNvPr>
          <p:cNvSpPr/>
          <p:nvPr/>
        </p:nvSpPr>
        <p:spPr>
          <a:xfrm>
            <a:off x="304548" y="2954807"/>
            <a:ext cx="914926" cy="145423"/>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cxnSp>
        <p:nvCxnSpPr>
          <p:cNvPr id="44" name="Straight Arrow Connector 43">
            <a:extLst>
              <a:ext uri="{FF2B5EF4-FFF2-40B4-BE49-F238E27FC236}">
                <a16:creationId xmlns:a16="http://schemas.microsoft.com/office/drawing/2014/main" id="{403F60AF-9398-4C5B-8E86-44603974553D}"/>
              </a:ext>
            </a:extLst>
          </p:cNvPr>
          <p:cNvCxnSpPr>
            <a:cxnSpLocks/>
            <a:stCxn id="42" idx="0"/>
          </p:cNvCxnSpPr>
          <p:nvPr/>
        </p:nvCxnSpPr>
        <p:spPr>
          <a:xfrm flipV="1">
            <a:off x="762011" y="2246488"/>
            <a:ext cx="0" cy="70831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C418EC2-B374-4DB4-8C88-C368C8B5DB23}"/>
              </a:ext>
            </a:extLst>
          </p:cNvPr>
          <p:cNvSpPr/>
          <p:nvPr/>
        </p:nvSpPr>
        <p:spPr>
          <a:xfrm>
            <a:off x="26855" y="2001605"/>
            <a:ext cx="2640141" cy="23790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51" name="TextBox 50">
            <a:extLst>
              <a:ext uri="{FF2B5EF4-FFF2-40B4-BE49-F238E27FC236}">
                <a16:creationId xmlns:a16="http://schemas.microsoft.com/office/drawing/2014/main" id="{C3DBA4B2-0DB6-4FFF-B478-152A6B159912}"/>
              </a:ext>
            </a:extLst>
          </p:cNvPr>
          <p:cNvSpPr txBox="1"/>
          <p:nvPr/>
        </p:nvSpPr>
        <p:spPr>
          <a:xfrm>
            <a:off x="-13007" y="1982599"/>
            <a:ext cx="2737011" cy="307777"/>
          </a:xfrm>
          <a:prstGeom prst="rect">
            <a:avLst/>
          </a:prstGeom>
          <a:noFill/>
        </p:spPr>
        <p:txBody>
          <a:bodyPr wrap="square" rtlCol="0">
            <a:spAutoFit/>
          </a:bodyPr>
          <a:lstStyle/>
          <a:p>
            <a:r>
              <a:rPr lang="en-GB" sz="1400" dirty="0">
                <a:latin typeface="Roboto" panose="02000000000000000000"/>
              </a:rPr>
              <a:t>Importing all properties of Chisel </a:t>
            </a:r>
            <a:endParaRPr lang="en-US" sz="1400" dirty="0">
              <a:latin typeface="Roboto" panose="02000000000000000000"/>
            </a:endParaRPr>
          </a:p>
        </p:txBody>
      </p:sp>
    </p:spTree>
    <p:extLst>
      <p:ext uri="{BB962C8B-B14F-4D97-AF65-F5344CB8AC3E}">
        <p14:creationId xmlns:p14="http://schemas.microsoft.com/office/powerpoint/2010/main" val="1383486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296742"/>
            <a:ext cx="6940332" cy="359463"/>
          </a:xfrm>
        </p:spPr>
        <p:txBody>
          <a:bodyPr>
            <a:noAutofit/>
          </a:bodyPr>
          <a:lstStyle/>
          <a:p>
            <a:r>
              <a:rPr lang="en-US" sz="2400"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extLst>
              <p:ext uri="{D42A27DB-BD31-4B8C-83A1-F6EECF244321}">
                <p14:modId xmlns:p14="http://schemas.microsoft.com/office/powerpoint/2010/main" val="2293238642"/>
              </p:ext>
            </p:extLst>
          </p:nvPr>
        </p:nvGraphicFramePr>
        <p:xfrm>
          <a:off x="6100539" y="1964237"/>
          <a:ext cx="5972191" cy="3111347"/>
        </p:xfrm>
        <a:graphic>
          <a:graphicData uri="http://schemas.openxmlformats.org/drawingml/2006/table">
            <a:tbl>
              <a:tblPr firstRow="1" bandRow="1">
                <a:tableStyleId>{5C22544A-7EE6-4342-B048-85BDC9FD1C3A}</a:tableStyleId>
              </a:tblPr>
              <a:tblGrid>
                <a:gridCol w="1155667">
                  <a:extLst>
                    <a:ext uri="{9D8B030D-6E8A-4147-A177-3AD203B41FA5}">
                      <a16:colId xmlns:a16="http://schemas.microsoft.com/office/drawing/2014/main" val="2419030278"/>
                    </a:ext>
                  </a:extLst>
                </a:gridCol>
                <a:gridCol w="4816524">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800" dirty="0">
                          <a:effectLst/>
                          <a:latin typeface="Roboto" panose="02000000000000000000"/>
                        </a:rPr>
                        <a:t>ALU I/O</a:t>
                      </a:r>
                      <a:endParaRPr lang="en-US" sz="18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800" dirty="0">
                          <a:effectLst/>
                          <a:latin typeface="Roboto" panose="02000000000000000000"/>
                        </a:rPr>
                        <a:t>Description</a:t>
                      </a:r>
                      <a:endParaRPr lang="en-US" sz="18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400">
                          <a:effectLst/>
                          <a:latin typeface="Roboto" panose="02000000000000000000"/>
                        </a:rPr>
                        <a:t>dw</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Data width is an input of ALU which can be 32bit or 64 bit</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400">
                          <a:effectLst/>
                          <a:latin typeface="Roboto" panose="02000000000000000000"/>
                        </a:rPr>
                        <a:t>fn</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err="1">
                          <a:effectLst/>
                          <a:latin typeface="Roboto" panose="02000000000000000000"/>
                        </a:rPr>
                        <a:t>fn</a:t>
                      </a:r>
                      <a:r>
                        <a:rPr lang="en-US" sz="1400" dirty="0">
                          <a:effectLst/>
                          <a:latin typeface="Roboto" panose="02000000000000000000"/>
                        </a:rPr>
                        <a:t> (ALU operation Bits) as input, width is predefined by 4</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400">
                          <a:effectLst/>
                          <a:latin typeface="Roboto" panose="02000000000000000000"/>
                        </a:rPr>
                        <a:t>in2</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Second input, here xLen  can be changed to 32 or 64bits</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400" dirty="0">
                          <a:effectLst/>
                          <a:latin typeface="Roboto" panose="02000000000000000000"/>
                        </a:rPr>
                        <a:t>in1</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First input, here xLen  can be changed to 32 or 64bits</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400">
                          <a:effectLst/>
                          <a:latin typeface="Roboto" panose="02000000000000000000"/>
                        </a:rPr>
                        <a:t>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ALU output for logical operators, generated by the ALU</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400">
                          <a:effectLst/>
                          <a:latin typeface="Roboto" panose="02000000000000000000"/>
                        </a:rPr>
                        <a:t>adder_out</a:t>
                      </a:r>
                      <a:endParaRPr lang="en-US" sz="140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effectLst/>
                          <a:latin typeface="Roboto" panose="02000000000000000000"/>
                        </a:rPr>
                        <a:t>ALU output for mathematical operators, generated by the ALU</a:t>
                      </a:r>
                      <a:endParaRPr lang="en-US" sz="1400" dirty="0">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400">
                          <a:solidFill>
                            <a:schemeClr val="tx1"/>
                          </a:solidFill>
                          <a:effectLst/>
                          <a:latin typeface="Roboto" panose="02000000000000000000"/>
                        </a:rPr>
                        <a:t>cmp_out</a:t>
                      </a:r>
                      <a:endParaRPr lang="en-US" sz="1400">
                        <a:solidFill>
                          <a:schemeClr val="tx1"/>
                        </a:solidFill>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400" dirty="0">
                          <a:solidFill>
                            <a:schemeClr val="tx1"/>
                          </a:solidFill>
                          <a:effectLst/>
                          <a:latin typeface="Roboto" panose="02000000000000000000"/>
                        </a:rPr>
                        <a:t>ALU output indicating branch taken or not taken </a:t>
                      </a:r>
                      <a:endParaRPr lang="en-US" sz="1400" dirty="0">
                        <a:solidFill>
                          <a:schemeClr val="tx1"/>
                        </a:solidFill>
                        <a:effectLst/>
                        <a:latin typeface="Roboto" panose="0200000000000000000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12700">
            <a:solidFill>
              <a:srgbClr val="09286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965EA3-D38E-4AAC-875C-F7DA5AF96F10}"/>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4C69A934-D4F4-427C-A1B8-143118050FF2}"/>
              </a:ext>
            </a:extLst>
          </p:cNvPr>
          <p:cNvPicPr>
            <a:picLocks noChangeAspect="1"/>
          </p:cNvPicPr>
          <p:nvPr/>
        </p:nvPicPr>
        <p:blipFill>
          <a:blip r:embed="rId2"/>
          <a:stretch>
            <a:fillRect/>
          </a:stretch>
        </p:blipFill>
        <p:spPr>
          <a:xfrm>
            <a:off x="0" y="792381"/>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312889" y="3178196"/>
            <a:ext cx="6400944" cy="231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i="0" dirty="0">
                <a:effectLst/>
                <a:latin typeface="Roboto" panose="02000000000000000000"/>
              </a:rPr>
              <a:t>Rocket-Core ALU, this code block performs addition and</a:t>
            </a:r>
            <a:r>
              <a:rPr lang="en-GB" dirty="0">
                <a:latin typeface="Roboto" panose="02000000000000000000"/>
              </a:rPr>
              <a:t> </a:t>
            </a:r>
            <a:r>
              <a:rPr lang="en-GB" b="0" i="0" dirty="0">
                <a:effectLst/>
                <a:latin typeface="Roboto" panose="02000000000000000000"/>
              </a:rPr>
              <a:t>subtraction</a:t>
            </a:r>
            <a:br>
              <a:rPr lang="en-GB" b="0" i="0" dirty="0">
                <a:effectLst/>
                <a:latin typeface="Roboto" panose="02000000000000000000"/>
              </a:rPr>
            </a:br>
            <a:r>
              <a:rPr lang="en-GB" b="0" i="0" dirty="0">
                <a:effectLst/>
                <a:latin typeface="Roboto" panose="02000000000000000000"/>
              </a:rPr>
              <a:t> operations.</a:t>
            </a:r>
          </a:p>
          <a:p>
            <a:r>
              <a:rPr lang="en-GB" b="0" i="0" dirty="0">
                <a:effectLst/>
                <a:latin typeface="Roboto" panose="02000000000000000000"/>
              </a:rPr>
              <a:t>The </a:t>
            </a:r>
            <a:r>
              <a:rPr lang="en-GB" dirty="0">
                <a:latin typeface="Roboto" panose="02000000000000000000"/>
              </a:rPr>
              <a:t>result</a:t>
            </a:r>
            <a:r>
              <a:rPr lang="en-GB" b="0" i="0" dirty="0">
                <a:effectLst/>
                <a:latin typeface="Roboto" panose="02000000000000000000"/>
              </a:rPr>
              <a:t> of the addition / subtraction operation performed by ALU is outputby adder out</a:t>
            </a:r>
          </a:p>
          <a:p>
            <a:r>
              <a:rPr lang="en-GB" dirty="0">
                <a:latin typeface="Roboto" panose="02000000000000000000"/>
              </a:rPr>
              <a:t>Variable in2_inv is initialized with Mux function which has parameters, </a:t>
            </a:r>
            <a:r>
              <a:rPr lang="en-GB" b="1" dirty="0">
                <a:latin typeface="Roboto" panose="02000000000000000000"/>
              </a:rPr>
              <a:t>isSub</a:t>
            </a:r>
            <a:r>
              <a:rPr lang="en-GB" dirty="0">
                <a:latin typeface="Roboto" panose="02000000000000000000"/>
              </a:rPr>
              <a:t> function with parameter </a:t>
            </a:r>
            <a:r>
              <a:rPr lang="en-GB" dirty="0" err="1">
                <a:latin typeface="Roboto" panose="02000000000000000000"/>
              </a:rPr>
              <a:t>io.fn</a:t>
            </a:r>
            <a:r>
              <a:rPr lang="en-GB" dirty="0">
                <a:latin typeface="Roboto" panose="02000000000000000000"/>
              </a:rPr>
              <a:t> as selector, Not of io.in2 as input1 of Mux, and io.in2 as input2 of Mux</a:t>
            </a:r>
          </a:p>
          <a:p>
            <a:r>
              <a:rPr lang="en-GB" dirty="0">
                <a:latin typeface="Roboto" panose="02000000000000000000"/>
              </a:rPr>
              <a:t>Variable in1_xor_in2 is initialized with io.in1 </a:t>
            </a:r>
            <a:r>
              <a:rPr lang="en-GB" dirty="0" err="1">
                <a:latin typeface="Roboto" panose="02000000000000000000"/>
              </a:rPr>
              <a:t>XOR’ed</a:t>
            </a:r>
            <a:r>
              <a:rPr lang="en-GB" dirty="0">
                <a:latin typeface="Roboto" panose="02000000000000000000"/>
              </a:rPr>
              <a:t> ( ^ ) with in2_inv.</a:t>
            </a:r>
          </a:p>
          <a:p>
            <a:r>
              <a:rPr lang="en-GB" dirty="0" err="1">
                <a:latin typeface="Roboto" panose="02000000000000000000"/>
              </a:rPr>
              <a:t>Io.adder_out</a:t>
            </a:r>
            <a:r>
              <a:rPr lang="en-GB" dirty="0">
                <a:latin typeface="Roboto" panose="02000000000000000000"/>
              </a:rPr>
              <a:t> is wired to io.in1 + in2_inv + isSub of </a:t>
            </a:r>
            <a:r>
              <a:rPr lang="en-GB" dirty="0" err="1">
                <a:latin typeface="Roboto" panose="02000000000000000000"/>
              </a:rPr>
              <a:t>io.fn</a:t>
            </a:r>
            <a:endParaRPr lang="en-US" dirty="0">
              <a:latin typeface="Roboto" panose="02000000000000000000"/>
            </a:endParaRPr>
          </a:p>
          <a:p>
            <a:pPr algn="just"/>
            <a:endParaRPr lang="en-US" sz="1100" dirty="0"/>
          </a:p>
        </p:txBody>
      </p:sp>
      <p:pic>
        <p:nvPicPr>
          <p:cNvPr id="5" name="Picture 4">
            <a:extLst>
              <a:ext uri="{FF2B5EF4-FFF2-40B4-BE49-F238E27FC236}">
                <a16:creationId xmlns:a16="http://schemas.microsoft.com/office/drawing/2014/main" id="{15447D30-0E11-48DF-9EC5-D02D73960F66}"/>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975530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sp>
        <p:nvSpPr>
          <p:cNvPr id="3" name="TextBox 2"/>
          <p:cNvSpPr txBox="1"/>
          <p:nvPr/>
        </p:nvSpPr>
        <p:spPr>
          <a:xfrm>
            <a:off x="255582" y="2035449"/>
            <a:ext cx="3175461" cy="408623"/>
          </a:xfrm>
          <a:prstGeom prst="roundRect">
            <a:avLst/>
          </a:prstGeom>
          <a:noFill/>
          <a:ln w="12700">
            <a:solidFill>
              <a:srgbClr val="092864"/>
            </a:solidFill>
          </a:ln>
          <a:effectLst/>
        </p:spPr>
        <p:txBody>
          <a:bodyPr wrap="square" rtlCol="0">
            <a:spAutoFit/>
          </a:bodyPr>
          <a:lstStyle/>
          <a:p>
            <a:r>
              <a:rPr lang="en-GB" dirty="0" err="1"/>
              <a:t>dw</a:t>
            </a:r>
            <a:r>
              <a:rPr lang="en-GB" dirty="0"/>
              <a:t> = </a:t>
            </a:r>
            <a:r>
              <a:rPr lang="en-GB" dirty="0" err="1"/>
              <a:t>datawidth</a:t>
            </a:r>
            <a:r>
              <a:rPr lang="en-GB" dirty="0"/>
              <a:t> [31:0]/[63:0]</a:t>
            </a:r>
            <a:endParaRPr lang="en-US" dirty="0"/>
          </a:p>
        </p:txBody>
      </p:sp>
      <p:sp>
        <p:nvSpPr>
          <p:cNvPr id="8" name="TextBox 7"/>
          <p:cNvSpPr txBox="1"/>
          <p:nvPr/>
        </p:nvSpPr>
        <p:spPr>
          <a:xfrm>
            <a:off x="241695" y="2755472"/>
            <a:ext cx="2904488" cy="408623"/>
          </a:xfrm>
          <a:prstGeom prst="roundRect">
            <a:avLst/>
          </a:prstGeom>
          <a:noFill/>
          <a:ln w="12700">
            <a:solidFill>
              <a:srgbClr val="092864"/>
            </a:solidFill>
          </a:ln>
          <a:effectLst/>
        </p:spPr>
        <p:txBody>
          <a:bodyPr wrap="square" rtlCol="0">
            <a:spAutoFit/>
          </a:bodyPr>
          <a:lstStyle/>
          <a:p>
            <a:r>
              <a:rPr lang="en-GB" dirty="0" err="1"/>
              <a:t>fn</a:t>
            </a:r>
            <a:r>
              <a:rPr lang="en-GB" dirty="0"/>
              <a:t> = </a:t>
            </a:r>
            <a:r>
              <a:rPr lang="en-GB" dirty="0" err="1"/>
              <a:t>ALUop</a:t>
            </a:r>
            <a:r>
              <a:rPr lang="en-GB" dirty="0"/>
              <a:t> bit as input [3:0]</a:t>
            </a:r>
            <a:endParaRPr lang="en-US" dirty="0"/>
          </a:p>
        </p:txBody>
      </p:sp>
      <p:sp>
        <p:nvSpPr>
          <p:cNvPr id="9" name="TextBox 8"/>
          <p:cNvSpPr txBox="1"/>
          <p:nvPr/>
        </p:nvSpPr>
        <p:spPr>
          <a:xfrm>
            <a:off x="277202" y="3400545"/>
            <a:ext cx="2707601" cy="715089"/>
          </a:xfrm>
          <a:prstGeom prst="roundRect">
            <a:avLst/>
          </a:prstGeom>
          <a:noFill/>
          <a:ln w="12700">
            <a:solidFill>
              <a:srgbClr val="092864"/>
            </a:solidFill>
          </a:ln>
          <a:effectLst/>
        </p:spPr>
        <p:txBody>
          <a:bodyPr wrap="square" rtlCol="0">
            <a:spAutoFit/>
          </a:bodyPr>
          <a:lstStyle/>
          <a:p>
            <a:r>
              <a:rPr lang="en-GB" dirty="0"/>
              <a:t>In1 = Operand B of ALU as input [31:0]/[63:0]</a:t>
            </a:r>
            <a:endParaRPr lang="en-US" dirty="0"/>
          </a:p>
        </p:txBody>
      </p:sp>
      <p:sp>
        <p:nvSpPr>
          <p:cNvPr id="10" name="TextBox 9"/>
          <p:cNvSpPr txBox="1"/>
          <p:nvPr/>
        </p:nvSpPr>
        <p:spPr>
          <a:xfrm>
            <a:off x="308353" y="4227601"/>
            <a:ext cx="2707600" cy="715089"/>
          </a:xfrm>
          <a:prstGeom prst="roundRect">
            <a:avLst/>
          </a:prstGeom>
          <a:noFill/>
          <a:ln w="12700">
            <a:solidFill>
              <a:srgbClr val="092864"/>
            </a:solidFill>
          </a:ln>
          <a:effectLst/>
        </p:spPr>
        <p:txBody>
          <a:bodyPr wrap="square" rtlCol="0">
            <a:spAutoFit/>
          </a:bodyPr>
          <a:lstStyle/>
          <a:p>
            <a:r>
              <a:rPr lang="en-GB" dirty="0"/>
              <a:t>In2 = Operand A of ALU as input [31:0]/[63:0]</a:t>
            </a:r>
            <a:endParaRPr lang="en-US" dirty="0"/>
          </a:p>
        </p:txBody>
      </p:sp>
      <p:sp>
        <p:nvSpPr>
          <p:cNvPr id="11" name="TextBox 10"/>
          <p:cNvSpPr txBox="1"/>
          <p:nvPr/>
        </p:nvSpPr>
        <p:spPr>
          <a:xfrm>
            <a:off x="8246225" y="1552302"/>
            <a:ext cx="3197002" cy="715089"/>
          </a:xfrm>
          <a:prstGeom prst="roundRect">
            <a:avLst/>
          </a:prstGeom>
          <a:noFill/>
          <a:ln w="12700">
            <a:solidFill>
              <a:srgbClr val="092864"/>
            </a:solidFill>
          </a:ln>
          <a:effectLst/>
        </p:spPr>
        <p:txBody>
          <a:bodyPr wrap="square" rtlCol="0">
            <a:spAutoFit/>
          </a:bodyPr>
          <a:lstStyle/>
          <a:p>
            <a:r>
              <a:rPr lang="en-GB" dirty="0"/>
              <a:t>out = ALU result output for logical operators [31:0]/[63:0]</a:t>
            </a:r>
            <a:endParaRPr lang="en-US" dirty="0"/>
          </a:p>
        </p:txBody>
      </p:sp>
      <p:sp>
        <p:nvSpPr>
          <p:cNvPr id="12" name="TextBox 11"/>
          <p:cNvSpPr txBox="1"/>
          <p:nvPr/>
        </p:nvSpPr>
        <p:spPr>
          <a:xfrm>
            <a:off x="8917062" y="2735558"/>
            <a:ext cx="2695998" cy="1021556"/>
          </a:xfrm>
          <a:prstGeom prst="roundRect">
            <a:avLst/>
          </a:prstGeom>
          <a:noFill/>
          <a:ln w="12700">
            <a:solidFill>
              <a:srgbClr val="092864"/>
            </a:solidFill>
          </a:ln>
          <a:effectLst/>
        </p:spPr>
        <p:txBody>
          <a:bodyPr wrap="square" rtlCol="0">
            <a:spAutoFit/>
          </a:bodyPr>
          <a:lstStyle/>
          <a:p>
            <a:r>
              <a:rPr lang="en-GB" dirty="0" err="1"/>
              <a:t>adder_out</a:t>
            </a:r>
            <a:r>
              <a:rPr lang="en-GB" dirty="0"/>
              <a:t> = ALU result output for mathematical operations [31:0]/[63:0]</a:t>
            </a:r>
            <a:endParaRPr lang="en-US" dirty="0"/>
          </a:p>
        </p:txBody>
      </p:sp>
      <p:sp>
        <p:nvSpPr>
          <p:cNvPr id="13" name="TextBox 12"/>
          <p:cNvSpPr txBox="1"/>
          <p:nvPr/>
        </p:nvSpPr>
        <p:spPr>
          <a:xfrm>
            <a:off x="8665277" y="4227601"/>
            <a:ext cx="2695998" cy="715089"/>
          </a:xfrm>
          <a:prstGeom prst="roundRect">
            <a:avLst/>
          </a:prstGeom>
          <a:noFill/>
          <a:ln w="12700">
            <a:solidFill>
              <a:srgbClr val="092864"/>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H="1">
            <a:off x="3015953" y="4022294"/>
            <a:ext cx="1157036" cy="37879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605757" y="1909847"/>
            <a:ext cx="640468" cy="90272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8029402" y="3164096"/>
            <a:ext cx="806949" cy="264774"/>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533484" cy="253546"/>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16EEED4-67C5-4B54-8040-1DC80A3BC6A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B72A60-F102-4832-9A5A-03D189A147C0}"/>
              </a:ext>
            </a:extLst>
          </p:cNvPr>
          <p:cNvPicPr>
            <a:picLocks noChangeAspect="1"/>
          </p:cNvPicPr>
          <p:nvPr/>
        </p:nvPicPr>
        <p:blipFill rotWithShape="1">
          <a:blip r:embed="rId2"/>
          <a:srcRect/>
          <a:stretch/>
        </p:blipFill>
        <p:spPr>
          <a:xfrm>
            <a:off x="-3047" y="10"/>
            <a:ext cx="12191999" cy="6857990"/>
          </a:xfrm>
          <a:prstGeom prst="rect">
            <a:avLst/>
          </a:prstGeom>
        </p:spPr>
      </p:pic>
      <p:sp>
        <p:nvSpPr>
          <p:cNvPr id="5" name="Title 1">
            <a:extLst>
              <a:ext uri="{FF2B5EF4-FFF2-40B4-BE49-F238E27FC236}">
                <a16:creationId xmlns:a16="http://schemas.microsoft.com/office/drawing/2014/main" id="{7BBAAE9C-3BD1-42E6-AB8C-0FC3DBD76414}"/>
              </a:ext>
            </a:extLst>
          </p:cNvPr>
          <p:cNvSpPr>
            <a:spLocks noGrp="1"/>
          </p:cNvSpPr>
          <p:nvPr>
            <p:ph type="title"/>
          </p:nvPr>
        </p:nvSpPr>
        <p:spPr>
          <a:xfrm>
            <a:off x="1927122" y="3036692"/>
            <a:ext cx="7747820" cy="14449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dirty="0">
                <a:solidFill>
                  <a:srgbClr val="FFFFFF"/>
                </a:solidFill>
                <a:latin typeface="Proxima Nova A Extra Condensed " panose="02000506030000020004"/>
                <a:ea typeface="+mj-ea"/>
                <a:cs typeface="+mj-cs"/>
              </a:rPr>
              <a:t>MASS Document of Rocket-Chip</a:t>
            </a:r>
          </a:p>
        </p:txBody>
      </p:sp>
    </p:spTree>
    <p:extLst>
      <p:ext uri="{BB962C8B-B14F-4D97-AF65-F5344CB8AC3E}">
        <p14:creationId xmlns:p14="http://schemas.microsoft.com/office/powerpoint/2010/main" val="37331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Roboto" panose="02000000000000000000"/>
                <a:ea typeface="+mj-ea"/>
                <a:cs typeface="+mj-cs"/>
              </a:rPr>
              <a:t>How did we do it?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2">
            <a:extLst>
              <a:ext uri="{FF2B5EF4-FFF2-40B4-BE49-F238E27FC236}">
                <a16:creationId xmlns:a16="http://schemas.microsoft.com/office/drawing/2014/main" id="{C87168A5-9EF8-4DD9-84D6-125178E9B4A4}"/>
              </a:ext>
            </a:extLst>
          </p:cNvPr>
          <p:cNvSpPr txBox="1">
            <a:spLocks/>
          </p:cNvSpPr>
          <p:nvPr/>
        </p:nvSpPr>
        <p:spPr>
          <a:xfrm>
            <a:off x="5981700" y="3875653"/>
            <a:ext cx="6134100" cy="8497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solidFill>
                  <a:schemeClr val="tx2">
                    <a:lumMod val="10000"/>
                  </a:schemeClr>
                </a:solidFill>
                <a:latin typeface="Roboto" panose="02000000000000000000"/>
              </a:rPr>
              <a:t>Using Reverse Engineered MASS Document, which includes</a:t>
            </a:r>
            <a:br>
              <a:rPr lang="en-GB" sz="1800" dirty="0">
                <a:solidFill>
                  <a:schemeClr val="tx2">
                    <a:lumMod val="10000"/>
                  </a:schemeClr>
                </a:solidFill>
                <a:latin typeface="Roboto" panose="02000000000000000000"/>
              </a:rPr>
            </a:br>
            <a:r>
              <a:rPr lang="en-GB" sz="1800" dirty="0">
                <a:solidFill>
                  <a:schemeClr val="tx2">
                    <a:lumMod val="10000"/>
                  </a:schemeClr>
                </a:solidFill>
                <a:latin typeface="Roboto" panose="02000000000000000000"/>
              </a:rPr>
              <a:t> in depth knowledge of all Rocket-Chip modules.</a:t>
            </a:r>
            <a:br>
              <a:rPr lang="en-GB" sz="1800" dirty="0">
                <a:solidFill>
                  <a:schemeClr val="tx2">
                    <a:lumMod val="10000"/>
                  </a:schemeClr>
                </a:solidFill>
                <a:latin typeface="Roboto" panose="02000000000000000000"/>
              </a:rPr>
            </a:br>
            <a:endParaRPr lang="en-GB" sz="1800" dirty="0">
              <a:solidFill>
                <a:schemeClr val="tx2">
                  <a:lumMod val="10000"/>
                </a:schemeClr>
              </a:solidFill>
              <a:latin typeface="Roboto" panose="02000000000000000000"/>
            </a:endParaRPr>
          </a:p>
        </p:txBody>
      </p:sp>
      <p:pic>
        <p:nvPicPr>
          <p:cNvPr id="4" name="Picture 3">
            <a:extLst>
              <a:ext uri="{FF2B5EF4-FFF2-40B4-BE49-F238E27FC236}">
                <a16:creationId xmlns:a16="http://schemas.microsoft.com/office/drawing/2014/main" id="{E5712B06-BBE0-4B1D-97CB-CAC0A4A9C1D7}"/>
              </a:ext>
            </a:extLst>
          </p:cNvPr>
          <p:cNvPicPr>
            <a:picLocks noChangeAspect="1"/>
          </p:cNvPicPr>
          <p:nvPr/>
        </p:nvPicPr>
        <p:blipFill>
          <a:blip r:embed="rId2"/>
          <a:srcRect/>
          <a:stretch/>
        </p:blipFill>
        <p:spPr>
          <a:xfrm>
            <a:off x="10047978" y="5530445"/>
            <a:ext cx="2367183" cy="849757"/>
          </a:xfrm>
          <a:prstGeom prst="rect">
            <a:avLst/>
          </a:prstGeom>
        </p:spPr>
      </p:pic>
      <p:pic>
        <p:nvPicPr>
          <p:cNvPr id="13" name="Content Placeholder 4">
            <a:extLst>
              <a:ext uri="{FF2B5EF4-FFF2-40B4-BE49-F238E27FC236}">
                <a16:creationId xmlns:a16="http://schemas.microsoft.com/office/drawing/2014/main" id="{26F804ED-2817-4B44-B6FB-502C2ED86F42}"/>
              </a:ext>
            </a:extLst>
          </p:cNvPr>
          <p:cNvPicPr>
            <a:picLocks noGrp="1" noChangeAspect="1"/>
          </p:cNvPicPr>
          <p:nvPr>
            <p:ph idx="1"/>
          </p:nvPr>
        </p:nvPicPr>
        <p:blipFill>
          <a:blip r:embed="rId3"/>
          <a:srcRect t="1772" b="1772"/>
          <a:stretch/>
        </p:blipFill>
        <p:spPr>
          <a:xfrm>
            <a:off x="1" y="0"/>
            <a:ext cx="6417732" cy="6261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a:xfrm>
            <a:off x="698090" y="825476"/>
            <a:ext cx="10515600" cy="584901"/>
          </a:xfrm>
        </p:spPr>
        <p:txBody>
          <a:bodyPr/>
          <a:lstStyle/>
          <a:p>
            <a:r>
              <a:rPr lang="en-US" dirty="0"/>
              <a:t>Rocket-Core MASS Document</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a:xfrm>
            <a:off x="698090" y="1410377"/>
            <a:ext cx="10655710" cy="4407266"/>
          </a:xfrm>
        </p:spPr>
        <p:txBody>
          <a:bodyPr>
            <a:noAutofit/>
          </a:bodyPr>
          <a:lstStyle/>
          <a:p>
            <a:pPr algn="l"/>
            <a:r>
              <a:rPr lang="en-GB" sz="2400" b="0" i="0" dirty="0">
                <a:effectLst/>
                <a:latin typeface="Roboto" panose="02000000000000000000"/>
              </a:rPr>
              <a:t>This MASS Document offers in-depth knowledge of Rocket-Core SoC modules</a:t>
            </a:r>
            <a:br>
              <a:rPr lang="en-GB" sz="2400" b="0" i="0" dirty="0">
                <a:effectLst/>
                <a:latin typeface="Roboto" panose="02000000000000000000"/>
              </a:rPr>
            </a:br>
            <a:endParaRPr lang="en-GB" sz="2400" b="0" i="0" dirty="0">
              <a:effectLst/>
              <a:latin typeface="Roboto" panose="02000000000000000000"/>
            </a:endParaRPr>
          </a:p>
          <a:p>
            <a:pPr algn="l"/>
            <a:r>
              <a:rPr lang="en-GB" sz="2400" b="0" i="0" dirty="0">
                <a:effectLst/>
                <a:latin typeface="Roboto" panose="02000000000000000000"/>
              </a:rPr>
              <a:t>Using Block Diagrams, Class Diagrams, Flowcharts, and describing all the keywords found in the code, description of modules</a:t>
            </a:r>
            <a:br>
              <a:rPr lang="en-GB" sz="2400" b="0" i="0" dirty="0">
                <a:effectLst/>
                <a:latin typeface="Roboto" panose="02000000000000000000"/>
              </a:rPr>
            </a:br>
            <a:r>
              <a:rPr lang="en-GB" sz="2400" b="0" i="0" dirty="0">
                <a:effectLst/>
                <a:latin typeface="Roboto" panose="02000000000000000000"/>
              </a:rPr>
              <a:t> is achieved</a:t>
            </a:r>
            <a:br>
              <a:rPr lang="en-GB" sz="2400" b="0" i="0" dirty="0">
                <a:effectLst/>
                <a:latin typeface="Roboto" panose="02000000000000000000"/>
              </a:rPr>
            </a:br>
            <a:endParaRPr lang="en-GB" sz="2400" b="0" i="0" dirty="0">
              <a:effectLst/>
              <a:latin typeface="Roboto" panose="02000000000000000000"/>
            </a:endParaRPr>
          </a:p>
          <a:p>
            <a:r>
              <a:rPr lang="en-US" sz="2400" dirty="0">
                <a:latin typeface="Roboto" panose="02000000000000000000"/>
              </a:rPr>
              <a:t>This MASS Document is essential for those who have fundamental knowledge of Scala, Chisel and SoC hardware</a:t>
            </a:r>
            <a:br>
              <a:rPr lang="en-US" sz="2400" dirty="0">
                <a:latin typeface="Roboto" panose="02000000000000000000"/>
              </a:rPr>
            </a:br>
            <a:endParaRPr lang="en-US" sz="2400" dirty="0">
              <a:latin typeface="Roboto" panose="02000000000000000000"/>
            </a:endParaRPr>
          </a:p>
          <a:p>
            <a:r>
              <a:rPr lang="en-GB" sz="2400" b="0" i="0" dirty="0">
                <a:effectLst/>
                <a:latin typeface="Roboto" panose="02000000000000000000"/>
              </a:rPr>
              <a:t>The keywords used in the MASS Document are explained in detail under the Appendix-Scala &amp; Chisel section</a:t>
            </a:r>
            <a:br>
              <a:rPr lang="en-GB" sz="2400" b="0" i="0" dirty="0">
                <a:effectLst/>
                <a:latin typeface="Roboto" panose="02000000000000000000"/>
              </a:rPr>
            </a:br>
            <a:endParaRPr lang="en-GB" sz="2400" b="0" i="0" dirty="0">
              <a:effectLst/>
              <a:latin typeface="Roboto" panose="02000000000000000000"/>
            </a:endParaRPr>
          </a:p>
        </p:txBody>
      </p:sp>
      <p:pic>
        <p:nvPicPr>
          <p:cNvPr id="8" name="Picture 7">
            <a:extLst>
              <a:ext uri="{FF2B5EF4-FFF2-40B4-BE49-F238E27FC236}">
                <a16:creationId xmlns:a16="http://schemas.microsoft.com/office/drawing/2014/main" id="{EA3AE72B-528E-418E-BAF8-F0D71E4695A1}"/>
              </a:ext>
            </a:extLst>
          </p:cNvPr>
          <p:cNvPicPr>
            <a:picLocks noChangeAspect="1"/>
          </p:cNvPicPr>
          <p:nvPr/>
        </p:nvPicPr>
        <p:blipFill>
          <a:blip r:embed="rId2"/>
          <a:srcRect/>
          <a:stretch/>
        </p:blipFill>
        <p:spPr>
          <a:xfrm>
            <a:off x="10030098" y="5361359"/>
            <a:ext cx="2367183" cy="849757"/>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277101" y="1783959"/>
            <a:ext cx="4619624" cy="2889114"/>
          </a:xfrm>
        </p:spPr>
        <p:txBody>
          <a:bodyPr vert="horz" lIns="91440" tIns="45720" rIns="91440" bIns="45720" rtlCol="0" anchor="b">
            <a:normAutofit/>
          </a:bodyPr>
          <a:lstStyle/>
          <a:p>
            <a:r>
              <a:rPr lang="en-US" sz="5400" dirty="0">
                <a:solidFill>
                  <a:srgbClr val="092864"/>
                </a:solidFill>
                <a:latin typeface="Roboto" panose="02000000000000000000"/>
                <a:ea typeface="+mj-ea"/>
                <a:cs typeface="+mj-cs"/>
              </a:rPr>
              <a:t>Aghaaz (آغاز) SoC The Beginning</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A0617079-2E23-4AF7-B4C9-2B94134C199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Aghaaz (</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a:xfrm>
            <a:off x="838200" y="1559118"/>
            <a:ext cx="7123981" cy="4332723"/>
          </a:xfrm>
        </p:spPr>
        <p:txBody>
          <a:bodyPr>
            <a:noAutofit/>
          </a:bodyPr>
          <a:lstStyle/>
          <a:p>
            <a:r>
              <a:rPr lang="en-US" sz="2400" dirty="0"/>
              <a:t>RV-32 (32-bit)</a:t>
            </a:r>
            <a:br>
              <a:rPr lang="en-US" sz="2400" dirty="0"/>
            </a:br>
            <a:endParaRPr lang="en-US" sz="2400" dirty="0"/>
          </a:p>
          <a:p>
            <a:r>
              <a:rPr lang="en-US" sz="2400" dirty="0"/>
              <a:t>I, M &amp; C extensions</a:t>
            </a:r>
            <a:br>
              <a:rPr lang="en-US" sz="2400" dirty="0"/>
            </a:br>
            <a:endParaRPr lang="en-US" sz="2400" dirty="0"/>
          </a:p>
          <a:p>
            <a:r>
              <a:rPr lang="en-US" sz="2400" dirty="0"/>
              <a:t>64-KB Instruction and Data Cache</a:t>
            </a:r>
            <a:br>
              <a:rPr lang="en-US" sz="2400" dirty="0"/>
            </a:br>
            <a:endParaRPr lang="en-US" sz="2400" dirty="0"/>
          </a:p>
          <a:p>
            <a:r>
              <a:rPr lang="en-US" sz="2400" dirty="0"/>
              <a:t>CLINT</a:t>
            </a:r>
            <a:br>
              <a:rPr lang="en-US" sz="2400" dirty="0"/>
            </a:br>
            <a:endParaRPr lang="en-US" sz="2400" dirty="0"/>
          </a:p>
          <a:p>
            <a:r>
              <a:rPr lang="en-US" sz="2400" dirty="0"/>
              <a:t>PLIC</a:t>
            </a:r>
            <a:br>
              <a:rPr lang="en-US" sz="2400" dirty="0"/>
            </a:br>
            <a:endParaRPr lang="en-US" sz="2400" dirty="0"/>
          </a:p>
          <a:p>
            <a:r>
              <a:rPr lang="en-US" sz="2400" dirty="0"/>
              <a:t>Privileged( Machine)</a:t>
            </a:r>
          </a:p>
        </p:txBody>
      </p:sp>
      <p:pic>
        <p:nvPicPr>
          <p:cNvPr id="8" name="Picture 7">
            <a:extLst>
              <a:ext uri="{FF2B5EF4-FFF2-40B4-BE49-F238E27FC236}">
                <a16:creationId xmlns:a16="http://schemas.microsoft.com/office/drawing/2014/main" id="{4DEE6738-D430-4841-BEA0-4925D567D394}"/>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A3137BB-C264-414D-9A53-310579C330E7}"/>
              </a:ext>
            </a:extLst>
          </p:cNvPr>
          <p:cNvSpPr>
            <a:spLocks noGrp="1"/>
          </p:cNvSpPr>
          <p:nvPr>
            <p:ph type="title"/>
          </p:nvPr>
        </p:nvSpPr>
        <p:spPr>
          <a:xfrm>
            <a:off x="703118" y="1168055"/>
            <a:ext cx="10515600" cy="584901"/>
          </a:xfrm>
        </p:spPr>
        <p:txBody>
          <a:bodyPr/>
          <a:lstStyle/>
          <a:p>
            <a:r>
              <a:rPr lang="en-US" dirty="0"/>
              <a:t>Configuring the Aghaaz SoC and Core</a:t>
            </a:r>
          </a:p>
        </p:txBody>
      </p:sp>
      <p:sp>
        <p:nvSpPr>
          <p:cNvPr id="7" name="Content Placeholder 2">
            <a:extLst>
              <a:ext uri="{FF2B5EF4-FFF2-40B4-BE49-F238E27FC236}">
                <a16:creationId xmlns:a16="http://schemas.microsoft.com/office/drawing/2014/main" id="{EC612469-0238-48C2-B89D-E5CA7B055384}"/>
              </a:ext>
            </a:extLst>
          </p:cNvPr>
          <p:cNvSpPr>
            <a:spLocks noGrp="1"/>
          </p:cNvSpPr>
          <p:nvPr>
            <p:ph idx="1"/>
          </p:nvPr>
        </p:nvSpPr>
        <p:spPr>
          <a:xfrm>
            <a:off x="703118" y="2641835"/>
            <a:ext cx="10515600" cy="1522661"/>
          </a:xfrm>
        </p:spPr>
        <p:txBody>
          <a:bodyPr>
            <a:noAutofit/>
          </a:bodyPr>
          <a:lstStyle/>
          <a:p>
            <a:r>
              <a:rPr lang="en-US" sz="2800" dirty="0"/>
              <a:t>Create a Aghaaz Core Class with requisite configuration</a:t>
            </a:r>
            <a:br>
              <a:rPr lang="en-US" sz="2800" dirty="0"/>
            </a:br>
            <a:endParaRPr lang="en-US" sz="2800" dirty="0"/>
          </a:p>
          <a:p>
            <a:r>
              <a:rPr lang="en-US" sz="2800" dirty="0"/>
              <a:t>Add  the Aghaaz Core class in the System configuration </a:t>
            </a:r>
          </a:p>
        </p:txBody>
      </p:sp>
    </p:spTree>
    <p:extLst>
      <p:ext uri="{BB962C8B-B14F-4D97-AF65-F5344CB8AC3E}">
        <p14:creationId xmlns:p14="http://schemas.microsoft.com/office/powerpoint/2010/main" val="3725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a:xfrm>
            <a:off x="838200" y="477798"/>
            <a:ext cx="5025887" cy="584901"/>
          </a:xfrm>
        </p:spPr>
        <p:txBody>
          <a:bodyPr/>
          <a:lstStyle/>
          <a:p>
            <a:r>
              <a:rPr lang="en-US" dirty="0"/>
              <a:t>Outline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986838" y="1152938"/>
                <a:ext cx="10515600" cy="4959627"/>
              </a:xfrm>
            </p:spPr>
            <p:txBody>
              <a:bodyPr>
                <a:noAutofit/>
              </a:bodyPr>
              <a:lstStyle/>
              <a:p>
                <a:r>
                  <a:rPr lang="en-US" b="1" dirty="0">
                    <a:solidFill>
                      <a:schemeClr val="tx1"/>
                    </a:solidFill>
                  </a:rPr>
                  <a:t>Goals</a:t>
                </a:r>
              </a:p>
              <a:p>
                <a:pPr lvl="1"/>
                <a:r>
                  <a:rPr lang="en-US" dirty="0">
                    <a:solidFill>
                      <a:schemeClr val="tx1"/>
                    </a:solidFill>
                  </a:rPr>
                  <a:t>To demonstrate our indigenous methodology used to reverse engineer Rocket-Chip for the generation of a custom System on a Chip (SoC).</a:t>
                </a:r>
              </a:p>
              <a:p>
                <a:pPr lvl="1"/>
                <a:r>
                  <a:rPr lang="en-US" dirty="0">
                    <a:solidFill>
                      <a:schemeClr val="tx1"/>
                    </a:solidFill>
                  </a:rPr>
                  <a:t>To provide an overview of the </a:t>
                </a:r>
                <a:r>
                  <a:rPr lang="en-US" i="1" dirty="0">
                    <a:solidFill>
                      <a:schemeClr val="tx1"/>
                    </a:solidFill>
                  </a:rPr>
                  <a:t>Micro-Architecture and Software Specification (MASS) </a:t>
                </a:r>
                <a:r>
                  <a:rPr lang="en-US" dirty="0">
                    <a:solidFill>
                      <a:schemeClr val="tx1"/>
                    </a:solidFill>
                  </a:rPr>
                  <a:t>Document designed through our methodology that would enable developers or enthusiasts to modify Rocket-Chip’s modules and create an Intellectual Property (IP) using it</a:t>
                </a:r>
              </a:p>
              <a:p>
                <a:r>
                  <a:rPr lang="en-US" b="1" dirty="0">
                    <a:solidFill>
                      <a:schemeClr val="tx1"/>
                    </a:solidFill>
                  </a:rPr>
                  <a:t>Complexity of Task </a:t>
                </a:r>
              </a:p>
              <a:p>
                <a:pPr lvl="1"/>
                <a:r>
                  <a:rPr lang="en-US" dirty="0">
                    <a:solidFill>
                      <a:schemeClr val="tx1"/>
                    </a:solidFill>
                  </a:rPr>
                  <a:t>Rocket-Chip contains 328 source files of Scala in 23 directories, and 33,427 total lines of Scala code. </a:t>
                </a:r>
              </a:p>
              <a:p>
                <a:pPr lvl="1"/>
                <a:r>
                  <a:rPr lang="en-US" dirty="0">
                    <a:solidFill>
                      <a:schemeClr val="tx1"/>
                    </a:solidFill>
                  </a:rPr>
                  <a:t>To the best of our knowledge there is no previous MASS Document of Rocket-Chip available for micro-architecture as well as software level understanding</a:t>
                </a:r>
              </a:p>
              <a:p>
                <a:r>
                  <a:rPr lang="en-US" b="1" dirty="0">
                    <a:solidFill>
                      <a:schemeClr val="tx1"/>
                    </a:solidFill>
                  </a:rPr>
                  <a:t>Software Methodology</a:t>
                </a:r>
              </a:p>
              <a:p>
                <a:pPr lvl="1"/>
                <a:r>
                  <a:rPr lang="en-US" dirty="0">
                    <a:solidFill>
                      <a:schemeClr val="tx1"/>
                    </a:solidFill>
                  </a:rPr>
                  <a:t>Object Oriented Programming (OOP) principles and  high-level Functional Programming concepts were used to better understand the structure of the Rocket-Chip code.</a:t>
                </a:r>
              </a:p>
              <a:p>
                <a:pPr lvl="1"/>
                <a:r>
                  <a:rPr lang="en-US" dirty="0">
                    <a:solidFill>
                      <a:schemeClr val="tx1"/>
                    </a:solidFill>
                  </a:rPr>
                  <a:t>Flowcharts, UML Class Diagrams and Block Diagrams were made to understand the in-depth functionality of each module inside the Rocket-Chip</a:t>
                </a:r>
              </a:p>
              <a:p>
                <a:r>
                  <a:rPr lang="en-US" b="1" dirty="0">
                    <a:solidFill>
                      <a:schemeClr val="tx1"/>
                    </a:solidFill>
                  </a:rPr>
                  <a:t>Future Research </a:t>
                </a:r>
              </a:p>
              <a:p>
                <a:pPr lvl="1"/>
                <a:r>
                  <a:rPr lang="en-GB" b="0" i="0" dirty="0">
                    <a:solidFill>
                      <a:schemeClr val="tx1"/>
                    </a:solidFill>
                    <a:effectLst/>
                    <a:latin typeface="Roboto" panose="02000000000000000000"/>
                    <a:cs typeface="Raavi" panose="020B0502040204020203" pitchFamily="34" charset="0"/>
                  </a:rPr>
                  <a:t>Integrate peripherals with the Rocket-Chip SoC that are not </a:t>
                </a:r>
                <a:r>
                  <a:rPr lang="en-GB" dirty="0">
                    <a:solidFill>
                      <a:schemeClr val="tx1"/>
                    </a:solidFill>
                    <a:latin typeface="Roboto" panose="02000000000000000000"/>
                    <a:cs typeface="Raavi" panose="020B0502040204020203" pitchFamily="34" charset="0"/>
                  </a:rPr>
                  <a:t>available</a:t>
                </a:r>
                <a:r>
                  <a:rPr lang="en-GB" b="0" i="0" dirty="0">
                    <a:solidFill>
                      <a:schemeClr val="tx1"/>
                    </a:solidFill>
                    <a:effectLst/>
                    <a:latin typeface="Roboto" panose="02000000000000000000"/>
                    <a:cs typeface="Raavi" panose="020B0502040204020203" pitchFamily="34" charset="0"/>
                  </a:rPr>
                  <a:t> in the Rocket-Chip repository which includes GPIO, </a:t>
                </a:r>
                <a14:m>
                  <m:oMath xmlns:m="http://schemas.openxmlformats.org/officeDocument/2006/math">
                    <m:sSup>
                      <m:sSupPr>
                        <m:ctrlPr>
                          <a:rPr lang="en-GB" i="1" smtClean="0">
                            <a:solidFill>
                              <a:schemeClr val="tx1"/>
                            </a:solidFill>
                            <a:effectLst/>
                            <a:latin typeface="Cambria Math" panose="02040503050406030204" pitchFamily="18" charset="0"/>
                            <a:cs typeface="Raavi" panose="020B0502040204020203" pitchFamily="34" charset="0"/>
                          </a:rPr>
                        </m:ctrlPr>
                      </m:sSupPr>
                      <m:e>
                        <m:r>
                          <m:rPr>
                            <m:sty m:val="p"/>
                          </m:rPr>
                          <a:rPr lang="en-GB" b="0" i="0" smtClean="0">
                            <a:solidFill>
                              <a:schemeClr val="tx1"/>
                            </a:solidFill>
                            <a:effectLst/>
                            <a:latin typeface="Cambria Math" panose="02040503050406030204" pitchFamily="18" charset="0"/>
                            <a:cs typeface="Raavi" panose="020B0502040204020203" pitchFamily="34" charset="0"/>
                          </a:rPr>
                          <m:t>I</m:t>
                        </m:r>
                      </m:e>
                      <m:sup>
                        <m:r>
                          <a:rPr lang="en-GB" b="0" i="0" smtClean="0">
                            <a:solidFill>
                              <a:schemeClr val="tx1"/>
                            </a:solidFill>
                            <a:effectLst/>
                            <a:latin typeface="Cambria Math" panose="02040503050406030204" pitchFamily="18" charset="0"/>
                            <a:cs typeface="Raavi" panose="020B0502040204020203" pitchFamily="34" charset="0"/>
                          </a:rPr>
                          <m:t>2</m:t>
                        </m:r>
                      </m:sup>
                    </m:sSup>
                    <m:r>
                      <m:rPr>
                        <m:sty m:val="p"/>
                      </m:rPr>
                      <a:rPr lang="en-GB" b="0" i="0" smtClean="0">
                        <a:solidFill>
                          <a:schemeClr val="tx1"/>
                        </a:solidFill>
                        <a:effectLst/>
                        <a:latin typeface="Cambria Math" panose="02040503050406030204" pitchFamily="18" charset="0"/>
                        <a:cs typeface="Raavi" panose="020B0502040204020203" pitchFamily="34" charset="0"/>
                      </a:rPr>
                      <m:t>C</m:t>
                    </m:r>
                  </m:oMath>
                </a14:m>
                <a:r>
                  <a:rPr lang="en-GB" dirty="0">
                    <a:solidFill>
                      <a:schemeClr val="tx1"/>
                    </a:solidFill>
                    <a:effectLst/>
                    <a:latin typeface="Roboto" panose="02000000000000000000"/>
                    <a:cs typeface="Raavi" panose="020B0502040204020203" pitchFamily="34" charset="0"/>
                  </a:rPr>
                  <a:t>,</a:t>
                </a:r>
                <a:r>
                  <a:rPr lang="en-GB" dirty="0">
                    <a:solidFill>
                      <a:schemeClr val="tx1"/>
                    </a:solidFill>
                    <a:effectLst/>
                    <a:latin typeface="Ravie" panose="04040805050809020602" pitchFamily="82" charset="0"/>
                    <a:cs typeface="Raavi" panose="020B0502040204020203" pitchFamily="34" charset="0"/>
                  </a:rPr>
                  <a:t> </a:t>
                </a:r>
                <a:r>
                  <a:rPr lang="en-GB" b="0" i="0" dirty="0">
                    <a:solidFill>
                      <a:schemeClr val="tx1"/>
                    </a:solidFill>
                    <a:effectLst/>
                    <a:latin typeface="Roboto" panose="02000000000000000000"/>
                    <a:cs typeface="Raavi" panose="020B0502040204020203" pitchFamily="34" charset="0"/>
                  </a:rPr>
                  <a:t>JTAG etc.</a:t>
                </a:r>
                <a:endParaRPr lang="en-US" b="0" i="0" dirty="0">
                  <a:solidFill>
                    <a:schemeClr val="tx1"/>
                  </a:solidFill>
                  <a:effectLst/>
                  <a:latin typeface="Roboto" panose="02000000000000000000"/>
                  <a:cs typeface="Raavi" panose="020B0502040204020203" pitchFamily="34" charset="0"/>
                </a:endParaRPr>
              </a:p>
              <a:p>
                <a:pPr lvl="1"/>
                <a:r>
                  <a:rPr lang="en-US" dirty="0">
                    <a:solidFill>
                      <a:schemeClr val="tx1"/>
                    </a:solidFill>
                  </a:rPr>
                  <a:t>Creates parameterizable Micro-Architecture</a:t>
                </a:r>
              </a:p>
              <a:p>
                <a:pPr lvl="1"/>
                <a:r>
                  <a:rPr lang="en-US" sz="1600" dirty="0"/>
                  <a:t>Extend to include the any Extensions</a:t>
                </a:r>
                <a:endParaRPr lang="en-US" sz="1600" dirty="0">
                  <a:solidFill>
                    <a:schemeClr val="tx1"/>
                  </a:solidFill>
                </a:endParaRPr>
              </a:p>
            </p:txBody>
          </p:sp>
        </mc:Choice>
        <mc:Fallback xmlns="">
          <p:sp>
            <p:nvSpPr>
              <p:cNvPr id="3" name="Content Placeholder 2">
                <a:extLst>
                  <a:ext uri="{FF2B5EF4-FFF2-40B4-BE49-F238E27FC236}">
                    <a16:creationId xmlns:a16="http://schemas.microsoft.com/office/drawing/2014/main" id="{446775FD-FA10-448C-9E28-EB3E3C05B322}"/>
                  </a:ext>
                </a:extLst>
              </p:cNvPr>
              <p:cNvSpPr>
                <a:spLocks noGrp="1" noRot="1" noChangeAspect="1" noMove="1" noResize="1" noEditPoints="1" noAdjustHandles="1" noChangeArrowheads="1" noChangeShapeType="1" noTextEdit="1"/>
              </p:cNvSpPr>
              <p:nvPr>
                <p:ph idx="1"/>
              </p:nvPr>
            </p:nvSpPr>
            <p:spPr>
              <a:xfrm>
                <a:off x="986838" y="1152938"/>
                <a:ext cx="10515600" cy="4959627"/>
              </a:xfrm>
              <a:blipFill>
                <a:blip r:embed="rId3"/>
                <a:stretch>
                  <a:fillRect l="-116" t="-614" b="-61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8995489-6EA9-4293-8AB5-0248B2C3552B}"/>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643766" y="1319282"/>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a:xfrm>
            <a:off x="1111367" y="126463"/>
            <a:ext cx="7046843" cy="584901"/>
          </a:xfrm>
        </p:spPr>
        <p:txBody>
          <a:bodyPr>
            <a:normAutofit fontScale="90000"/>
          </a:bodyPr>
          <a:lstStyle/>
          <a:p>
            <a:r>
              <a:rPr lang="en-US" dirty="0"/>
              <a:t>Configuring Aghaaz Core in Rocket-Chip</a:t>
            </a:r>
          </a:p>
        </p:txBody>
      </p:sp>
      <p:sp>
        <p:nvSpPr>
          <p:cNvPr id="11" name="TextBox 10">
            <a:extLst>
              <a:ext uri="{FF2B5EF4-FFF2-40B4-BE49-F238E27FC236}">
                <a16:creationId xmlns:a16="http://schemas.microsoft.com/office/drawing/2014/main" id="{3ACA489E-DD65-4D85-91A5-CFB65845098C}"/>
              </a:ext>
            </a:extLst>
          </p:cNvPr>
          <p:cNvSpPr txBox="1"/>
          <p:nvPr/>
        </p:nvSpPr>
        <p:spPr>
          <a:xfrm>
            <a:off x="9346545" y="2460533"/>
            <a:ext cx="1626255" cy="715089"/>
          </a:xfrm>
          <a:prstGeom prst="roundRect">
            <a:avLst/>
          </a:prstGeom>
          <a:noFill/>
          <a:ln w="28575">
            <a:noFill/>
          </a:ln>
          <a:effectLst/>
        </p:spPr>
        <p:txBody>
          <a:bodyPr wrap="square" rtlCol="0">
            <a:spAutoFit/>
          </a:bodyPr>
          <a:lstStyle/>
          <a:p>
            <a:r>
              <a:rPr lang="en-US" dirty="0">
                <a:solidFill>
                  <a:srgbClr val="092864"/>
                </a:solidFill>
                <a:latin typeface="Roboto" panose="02000000000000000000"/>
              </a:rPr>
              <a:t>Rocket-Core parameters</a:t>
            </a:r>
          </a:p>
        </p:txBody>
      </p:sp>
      <p:cxnSp>
        <p:nvCxnSpPr>
          <p:cNvPr id="13" name="Straight Arrow Connector 12"/>
          <p:cNvCxnSpPr>
            <a:cxnSpLocks/>
            <a:endCxn id="3" idx="1"/>
          </p:cNvCxnSpPr>
          <p:nvPr/>
        </p:nvCxnSpPr>
        <p:spPr>
          <a:xfrm>
            <a:off x="6014582" y="2794000"/>
            <a:ext cx="3379795" cy="2407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394376" y="3520761"/>
            <a:ext cx="1578423"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latin typeface="Roboto" panose="02000000000000000000"/>
              </a:rPr>
              <a:t>Data Cache parameters</a:t>
            </a:r>
          </a:p>
        </p:txBody>
      </p:sp>
      <p:cxnSp>
        <p:nvCxnSpPr>
          <p:cNvPr id="16" name="Straight Arrow Connector 15"/>
          <p:cNvCxnSpPr>
            <a:cxnSpLocks/>
            <a:endCxn id="14" idx="1"/>
          </p:cNvCxnSpPr>
          <p:nvPr/>
        </p:nvCxnSpPr>
        <p:spPr>
          <a:xfrm>
            <a:off x="6014582" y="3843927"/>
            <a:ext cx="3379794"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latin typeface="Roboto" panose="02000000000000000000"/>
              </a:rPr>
              <a:t>Instruction Cache parameters</a:t>
            </a:r>
          </a:p>
        </p:txBody>
      </p:sp>
      <p:cxnSp>
        <p:nvCxnSpPr>
          <p:cNvPr id="23" name="Straight Arrow Connector 22"/>
          <p:cNvCxnSpPr>
            <a:cxnSpLocks/>
            <a:endCxn id="17" idx="1"/>
          </p:cNvCxnSpPr>
          <p:nvPr/>
        </p:nvCxnSpPr>
        <p:spPr>
          <a:xfrm>
            <a:off x="6014581" y="4922031"/>
            <a:ext cx="3379796" cy="0"/>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513744" y="2435296"/>
            <a:ext cx="4500838" cy="957378"/>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513744" y="3405602"/>
            <a:ext cx="4500837" cy="995571"/>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485388" y="4422704"/>
            <a:ext cx="4529193" cy="916936"/>
          </a:xfrm>
          <a:prstGeom prst="round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33BAE0-96D8-4462-BBFC-BB81F4A318DC}"/>
              </a:ext>
            </a:extLst>
          </p:cNvPr>
          <p:cNvSpPr/>
          <p:nvPr/>
        </p:nvSpPr>
        <p:spPr>
          <a:xfrm>
            <a:off x="9394377" y="2460533"/>
            <a:ext cx="1435548"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4CCD4-D595-46B6-A97A-6B8FCCDF7976}"/>
              </a:ext>
            </a:extLst>
          </p:cNvPr>
          <p:cNvSpPr/>
          <p:nvPr/>
        </p:nvSpPr>
        <p:spPr>
          <a:xfrm>
            <a:off x="9394377" y="3520761"/>
            <a:ext cx="1435548"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247F00-A88A-44B2-8A0A-2418560606E8}"/>
              </a:ext>
            </a:extLst>
          </p:cNvPr>
          <p:cNvSpPr/>
          <p:nvPr/>
        </p:nvSpPr>
        <p:spPr>
          <a:xfrm>
            <a:off x="9394377" y="4564486"/>
            <a:ext cx="2009207" cy="715089"/>
          </a:xfrm>
          <a:prstGeom prst="rect">
            <a:avLst/>
          </a:prstGeom>
          <a:noFill/>
          <a:ln>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96566C-16D7-4B04-B1EA-CEC1602B7C69}"/>
              </a:ext>
            </a:extLst>
          </p:cNvPr>
          <p:cNvPicPr>
            <a:picLocks noChangeAspect="1"/>
          </p:cNvPicPr>
          <p:nvPr/>
        </p:nvPicPr>
        <p:blipFill>
          <a:blip r:embed="rId3"/>
          <a:srcRect/>
          <a:stretch/>
        </p:blipFill>
        <p:spPr>
          <a:xfrm>
            <a:off x="10047978" y="5530445"/>
            <a:ext cx="2367183" cy="849757"/>
          </a:xfrm>
          <a:prstGeom prst="rect">
            <a:avLst/>
          </a:prstGeom>
        </p:spPr>
      </p:pic>
      <p:sp>
        <p:nvSpPr>
          <p:cNvPr id="20" name="Title 1">
            <a:extLst>
              <a:ext uri="{FF2B5EF4-FFF2-40B4-BE49-F238E27FC236}">
                <a16:creationId xmlns:a16="http://schemas.microsoft.com/office/drawing/2014/main" id="{3E72DAC6-0D07-463F-A2A6-FBD1D1A0E559}"/>
              </a:ext>
            </a:extLst>
          </p:cNvPr>
          <p:cNvSpPr txBox="1">
            <a:spLocks/>
          </p:cNvSpPr>
          <p:nvPr/>
        </p:nvSpPr>
        <p:spPr>
          <a:xfrm>
            <a:off x="1111367" y="887549"/>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Class named AghazCore, contains the configurations for the core level functionality. This class is created in Rocket-chip/src/main/scala/subsystem/Config.scala</a:t>
            </a:r>
          </a:p>
        </p:txBody>
      </p:sp>
      <p:sp>
        <p:nvSpPr>
          <p:cNvPr id="28" name="TextBox 27">
            <a:extLst>
              <a:ext uri="{FF2B5EF4-FFF2-40B4-BE49-F238E27FC236}">
                <a16:creationId xmlns:a16="http://schemas.microsoft.com/office/drawing/2014/main" id="{128E9519-F114-4FBD-BBF3-385BAF7A28A5}"/>
              </a:ext>
            </a:extLst>
          </p:cNvPr>
          <p:cNvSpPr txBox="1"/>
          <p:nvPr/>
        </p:nvSpPr>
        <p:spPr>
          <a:xfrm>
            <a:off x="1111367" y="602349"/>
            <a:ext cx="5702388" cy="369332"/>
          </a:xfrm>
          <a:prstGeom prst="rect">
            <a:avLst/>
          </a:prstGeom>
          <a:noFill/>
        </p:spPr>
        <p:txBody>
          <a:bodyPr wrap="square">
            <a:spAutoFit/>
          </a:bodyPr>
          <a:lstStyle/>
          <a:p>
            <a:r>
              <a:rPr lang="en-US" sz="1800" b="0" dirty="0">
                <a:latin typeface="Roboto" panose="02000000000000000000"/>
              </a:rPr>
              <a:t>Path to Default Configuration Scala File</a:t>
            </a:r>
            <a:endParaRPr lang="en-US" dirty="0">
              <a:latin typeface="Roboto" panose="02000000000000000000"/>
            </a:endParaRPr>
          </a:p>
        </p:txBody>
      </p:sp>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a:xfrm>
            <a:off x="602226" y="1049485"/>
            <a:ext cx="10515600" cy="584901"/>
          </a:xfrm>
        </p:spPr>
        <p:txBody>
          <a:bodyPr/>
          <a:lstStyle/>
          <a:p>
            <a:r>
              <a:rPr lang="en-US" dirty="0"/>
              <a:t>Aghaaz Core Params – Default Configuration</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a:xfrm>
            <a:off x="602226" y="2028864"/>
            <a:ext cx="10832690" cy="3501581"/>
          </a:xfrm>
        </p:spPr>
        <p:txBody>
          <a:bodyPr>
            <a:normAutofit/>
          </a:bodyPr>
          <a:lstStyle/>
          <a:p>
            <a:r>
              <a:rPr lang="en-US" sz="1800" dirty="0">
                <a:latin typeface="Roboto" panose="02000000000000000000"/>
              </a:rPr>
              <a:t>In the RocketCoreParams, useCompressed is true, means C extension is enabled by default</a:t>
            </a:r>
          </a:p>
          <a:p>
            <a:endParaRPr lang="en-US" sz="1800" dirty="0">
              <a:latin typeface="Roboto" panose="02000000000000000000"/>
            </a:endParaRPr>
          </a:p>
          <a:p>
            <a:endParaRPr lang="en-US" sz="1800" dirty="0">
              <a:latin typeface="Roboto" panose="02000000000000000000"/>
            </a:endParaRPr>
          </a:p>
          <a:p>
            <a:endParaRPr lang="en-US" sz="1800" dirty="0">
              <a:latin typeface="Roboto" panose="02000000000000000000"/>
            </a:endParaRPr>
          </a:p>
          <a:p>
            <a:pPr marL="0" indent="0">
              <a:buNone/>
            </a:pPr>
            <a:endParaRPr lang="en-US" sz="1800" dirty="0">
              <a:latin typeface="Roboto" panose="02000000000000000000"/>
            </a:endParaRPr>
          </a:p>
          <a:p>
            <a:r>
              <a:rPr lang="en-GB" sz="1800" b="0" i="0" dirty="0">
                <a:solidFill>
                  <a:schemeClr val="bg2">
                    <a:lumMod val="10000"/>
                  </a:schemeClr>
                </a:solidFill>
                <a:effectLst/>
                <a:latin typeface="Roboto" panose="02000000000000000000"/>
              </a:rPr>
              <a:t>Extension I is the base extension and is supported by default as well.</a:t>
            </a:r>
          </a:p>
          <a:p>
            <a:pPr marL="0" indent="0">
              <a:buNone/>
            </a:pPr>
            <a:endParaRPr lang="en-US" sz="1800" dirty="0">
              <a:latin typeface="Roboto" panose="02000000000000000000"/>
            </a:endParaRPr>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nvGraphicFramePr>
        <p:xfrm>
          <a:off x="838200" y="2649820"/>
          <a:ext cx="10454310" cy="849757"/>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849757">
                <a:tc>
                  <a:txBody>
                    <a:bodyPr/>
                    <a:lstStyle/>
                    <a:p>
                      <a:r>
                        <a:rPr lang="en-US" dirty="0">
                          <a:latin typeface="Roboto" panose="02000000000000000000"/>
                        </a:rPr>
                        <a:t>useCompressed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useCompressed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11" name="Picture 10">
            <a:extLst>
              <a:ext uri="{FF2B5EF4-FFF2-40B4-BE49-F238E27FC236}">
                <a16:creationId xmlns:a16="http://schemas.microsoft.com/office/drawing/2014/main" id="{6571A68E-0723-4540-AAF5-32D00AD82ECB}"/>
              </a:ext>
            </a:extLst>
          </p:cNvPr>
          <p:cNvPicPr>
            <a:picLocks noChangeAspect="1"/>
          </p:cNvPicPr>
          <p:nvPr/>
        </p:nvPicPr>
        <p:blipFill>
          <a:blip r:embed="rId2"/>
          <a:srcRect/>
          <a:stretch/>
        </p:blipFill>
        <p:spPr>
          <a:xfrm>
            <a:off x="10047978" y="5530445"/>
            <a:ext cx="2367183" cy="849757"/>
          </a:xfrm>
          <a:prstGeom prst="rect">
            <a:avLst/>
          </a:prstGeom>
        </p:spPr>
      </p:pic>
    </p:spTree>
    <p:extLst>
      <p:ext uri="{BB962C8B-B14F-4D97-AF65-F5344CB8AC3E}">
        <p14:creationId xmlns:p14="http://schemas.microsoft.com/office/powerpoint/2010/main" val="3099892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normAutofit/>
          </a:bodyPr>
          <a:lstStyle/>
          <a:p>
            <a:r>
              <a:rPr lang="en-US" dirty="0">
                <a:latin typeface="Roboto" panose="02000000000000000000"/>
              </a:rPr>
              <a:t>Configuring RV32M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2533650" y="1581592"/>
            <a:ext cx="5720807" cy="307777"/>
          </a:xfrm>
          <a:prstGeom prst="rect">
            <a:avLst/>
          </a:prstGeom>
          <a:noFill/>
          <a:ln>
            <a:noFill/>
          </a:ln>
          <a:effectLst>
            <a:glow rad="50800">
              <a:srgbClr val="092864">
                <a:alpha val="60000"/>
              </a:srgbClr>
            </a:glow>
          </a:effectLst>
        </p:spPr>
        <p:txBody>
          <a:bodyPr wrap="square" rtlCol="0">
            <a:spAutoFit/>
          </a:bodyPr>
          <a:lstStyle/>
          <a:p>
            <a:r>
              <a:rPr lang="en-US" sz="1400" dirty="0">
                <a:latin typeface="Roboto" panose="02000000000000000000"/>
              </a:rPr>
              <a:t>RocketCoreParams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1920381"/>
            <a:ext cx="1071189" cy="90927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8361278" y="1463255"/>
            <a:ext cx="3823366" cy="954107"/>
          </a:xfrm>
          <a:prstGeom prst="rect">
            <a:avLst/>
          </a:prstGeom>
          <a:noFill/>
          <a:ln>
            <a:noFill/>
          </a:ln>
          <a:effectLst>
            <a:glow rad="50800">
              <a:srgbClr val="092864">
                <a:alpha val="60000"/>
              </a:srgbClr>
            </a:glow>
          </a:effectLst>
        </p:spPr>
        <p:txBody>
          <a:bodyPr wrap="square" rtlCol="0">
            <a:spAutoFit/>
          </a:bodyPr>
          <a:lstStyle/>
          <a:p>
            <a:r>
              <a:rPr lang="en-US" sz="1400" dirty="0">
                <a:latin typeface="Roboto" panose="02000000000000000000"/>
              </a:rPr>
              <a:t>We added MulDiv(Multiplier) with </a:t>
            </a:r>
            <a:r>
              <a:rPr lang="en-US" sz="1400" dirty="0" err="1">
                <a:latin typeface="Roboto" panose="02000000000000000000"/>
              </a:rPr>
              <a:t>MulDivParms</a:t>
            </a:r>
            <a:r>
              <a:rPr lang="en-US" sz="1400" dirty="0">
                <a:latin typeface="Roboto" panose="02000000000000000000"/>
              </a:rPr>
              <a:t>, having default values, in the RocketCoreParams,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a:cxnSpLocks/>
            <a:endCxn id="21" idx="1"/>
          </p:cNvCxnSpPr>
          <p:nvPr/>
        </p:nvCxnSpPr>
        <p:spPr>
          <a:xfrm flipV="1">
            <a:off x="6703077" y="1914186"/>
            <a:ext cx="1551380" cy="827748"/>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1758971" y="5391051"/>
            <a:ext cx="3808615" cy="523220"/>
          </a:xfrm>
          <a:prstGeom prst="rect">
            <a:avLst/>
          </a:prstGeom>
          <a:noFill/>
          <a:ln>
            <a:noFill/>
          </a:ln>
          <a:effectLst>
            <a:glow rad="50800">
              <a:srgbClr val="092864">
                <a:alpha val="60000"/>
              </a:srgbClr>
            </a:glow>
          </a:effectLst>
        </p:spPr>
        <p:txBody>
          <a:bodyPr wrap="square">
            <a:spAutoFit/>
          </a:bodyPr>
          <a:lstStyle/>
          <a:p>
            <a:r>
              <a:rPr lang="en-US" sz="1400" dirty="0">
                <a:latin typeface="Roboto" panose="02000000000000000000"/>
              </a:rPr>
              <a:t>We updated the value of useAtomics to false, to disable A extension.</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37672" y="4286166"/>
            <a:ext cx="410126" cy="1154995"/>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flipH="1">
            <a:off x="1650337" y="4451926"/>
            <a:ext cx="1460040" cy="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78FA20-66D9-4405-B957-661A562ACD70}"/>
              </a:ext>
            </a:extLst>
          </p:cNvPr>
          <p:cNvCxnSpPr>
            <a:cxnSpLocks/>
            <a:endCxn id="14" idx="1"/>
          </p:cNvCxnSpPr>
          <p:nvPr/>
        </p:nvCxnSpPr>
        <p:spPr>
          <a:xfrm>
            <a:off x="4916825" y="3275215"/>
            <a:ext cx="2240373" cy="76841"/>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5E903D-F502-4B3F-A1FE-46ACC626A80F}"/>
              </a:ext>
            </a:extLst>
          </p:cNvPr>
          <p:cNvSpPr txBox="1"/>
          <p:nvPr/>
        </p:nvSpPr>
        <p:spPr>
          <a:xfrm>
            <a:off x="7157198" y="3198167"/>
            <a:ext cx="3425077" cy="307777"/>
          </a:xfrm>
          <a:prstGeom prst="rect">
            <a:avLst/>
          </a:prstGeom>
          <a:noFill/>
        </p:spPr>
        <p:txBody>
          <a:bodyPr wrap="square" rtlCol="0">
            <a:spAutoFit/>
          </a:bodyPr>
          <a:lstStyle/>
          <a:p>
            <a:r>
              <a:rPr lang="en-GB" sz="1400" b="0" i="0" dirty="0">
                <a:effectLst/>
                <a:latin typeface="Roboto" panose="02000000000000000000"/>
              </a:rPr>
              <a:t>The number of cycles per multiplication.</a:t>
            </a:r>
            <a:endParaRPr lang="en-US" sz="1400" dirty="0">
              <a:latin typeface="Roboto" panose="02000000000000000000"/>
            </a:endParaRPr>
          </a:p>
        </p:txBody>
      </p:sp>
      <p:sp>
        <p:nvSpPr>
          <p:cNvPr id="17" name="TextBox 16">
            <a:extLst>
              <a:ext uri="{FF2B5EF4-FFF2-40B4-BE49-F238E27FC236}">
                <a16:creationId xmlns:a16="http://schemas.microsoft.com/office/drawing/2014/main" id="{CC377AB3-04DA-40BB-B568-789D76583DFB}"/>
              </a:ext>
            </a:extLst>
          </p:cNvPr>
          <p:cNvSpPr txBox="1"/>
          <p:nvPr/>
        </p:nvSpPr>
        <p:spPr>
          <a:xfrm>
            <a:off x="7221514" y="3944094"/>
            <a:ext cx="3497921" cy="954107"/>
          </a:xfrm>
          <a:prstGeom prst="rect">
            <a:avLst/>
          </a:prstGeom>
          <a:noFill/>
        </p:spPr>
        <p:txBody>
          <a:bodyPr wrap="square" rtlCol="0">
            <a:spAutoFit/>
          </a:bodyPr>
          <a:lstStyle/>
          <a:p>
            <a:r>
              <a:rPr lang="en-GB" sz="1400" b="0" i="0" dirty="0">
                <a:effectLst/>
                <a:latin typeface="Roboto" panose="02000000000000000000"/>
                <a:cs typeface="Arial" panose="020B0604020202020204" pitchFamily="34" charset="0"/>
              </a:rPr>
              <a:t>mulEarlyOut will make the multiplier's latency data-dependent, i.e., it will take fewer cycles to multiply small numbers than large ones.</a:t>
            </a:r>
            <a:endParaRPr lang="en-US" sz="1400" dirty="0">
              <a:latin typeface="Roboto" panose="02000000000000000000"/>
              <a:cs typeface="Arial" panose="020B0604020202020204" pitchFamily="34" charset="0"/>
            </a:endParaRPr>
          </a:p>
        </p:txBody>
      </p:sp>
      <p:cxnSp>
        <p:nvCxnSpPr>
          <p:cNvPr id="20" name="Straight Arrow Connector 19">
            <a:extLst>
              <a:ext uri="{FF2B5EF4-FFF2-40B4-BE49-F238E27FC236}">
                <a16:creationId xmlns:a16="http://schemas.microsoft.com/office/drawing/2014/main" id="{95760AF9-AFF5-4D6F-9CE5-45ACD397E104}"/>
              </a:ext>
            </a:extLst>
          </p:cNvPr>
          <p:cNvCxnSpPr>
            <a:cxnSpLocks/>
            <a:endCxn id="17" idx="1"/>
          </p:cNvCxnSpPr>
          <p:nvPr/>
        </p:nvCxnSpPr>
        <p:spPr>
          <a:xfrm>
            <a:off x="5515516" y="3592441"/>
            <a:ext cx="1705998" cy="82870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18F90-95CB-4511-AFE8-D20E8AB415ED}"/>
              </a:ext>
            </a:extLst>
          </p:cNvPr>
          <p:cNvSpPr txBox="1"/>
          <p:nvPr/>
        </p:nvSpPr>
        <p:spPr>
          <a:xfrm>
            <a:off x="6249583" y="5423773"/>
            <a:ext cx="3414805" cy="738664"/>
          </a:xfrm>
          <a:prstGeom prst="rect">
            <a:avLst/>
          </a:prstGeom>
          <a:noFill/>
        </p:spPr>
        <p:txBody>
          <a:bodyPr wrap="square" rtlCol="0">
            <a:spAutoFit/>
          </a:bodyPr>
          <a:lstStyle/>
          <a:p>
            <a:r>
              <a:rPr lang="en-GB" sz="1400" b="0" i="0" dirty="0">
                <a:effectLst/>
                <a:latin typeface="Roboto" panose="02000000000000000000"/>
              </a:rPr>
              <a:t>divEarlyOut is analogous to mulEarlyOut (smaller numbers divide more quickly than larger ones).</a:t>
            </a:r>
            <a:endParaRPr lang="en-US" sz="1400" dirty="0">
              <a:latin typeface="Roboto" panose="02000000000000000000"/>
            </a:endParaRPr>
          </a:p>
        </p:txBody>
      </p:sp>
      <p:cxnSp>
        <p:nvCxnSpPr>
          <p:cNvPr id="29" name="Straight Arrow Connector 28">
            <a:extLst>
              <a:ext uri="{FF2B5EF4-FFF2-40B4-BE49-F238E27FC236}">
                <a16:creationId xmlns:a16="http://schemas.microsoft.com/office/drawing/2014/main" id="{D00D204C-D0C5-453E-9133-726EAB451F0A}"/>
              </a:ext>
            </a:extLst>
          </p:cNvPr>
          <p:cNvCxnSpPr/>
          <p:nvPr/>
        </p:nvCxnSpPr>
        <p:spPr>
          <a:xfrm>
            <a:off x="5384800" y="3944094"/>
            <a:ext cx="1571800" cy="1479679"/>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AA1E92-82DE-4990-A5CC-A0F68E17C8DC}"/>
              </a:ext>
            </a:extLst>
          </p:cNvPr>
          <p:cNvSpPr/>
          <p:nvPr/>
        </p:nvSpPr>
        <p:spPr>
          <a:xfrm>
            <a:off x="2533650" y="1550097"/>
            <a:ext cx="5301487" cy="359953"/>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1" name="Rectangle 20">
            <a:extLst>
              <a:ext uri="{FF2B5EF4-FFF2-40B4-BE49-F238E27FC236}">
                <a16:creationId xmlns:a16="http://schemas.microsoft.com/office/drawing/2014/main" id="{854AD751-F747-413B-9656-C6DE96BA7598}"/>
              </a:ext>
            </a:extLst>
          </p:cNvPr>
          <p:cNvSpPr/>
          <p:nvPr/>
        </p:nvSpPr>
        <p:spPr>
          <a:xfrm>
            <a:off x="8254457" y="1411010"/>
            <a:ext cx="3823366" cy="1006351"/>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2" name="Rectangle 21">
            <a:extLst>
              <a:ext uri="{FF2B5EF4-FFF2-40B4-BE49-F238E27FC236}">
                <a16:creationId xmlns:a16="http://schemas.microsoft.com/office/drawing/2014/main" id="{9EE71567-0F70-4807-BCEA-3B298C15D414}"/>
              </a:ext>
            </a:extLst>
          </p:cNvPr>
          <p:cNvSpPr/>
          <p:nvPr/>
        </p:nvSpPr>
        <p:spPr>
          <a:xfrm>
            <a:off x="7201625" y="3213528"/>
            <a:ext cx="3209200" cy="307774"/>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6" name="Rectangle 25">
            <a:extLst>
              <a:ext uri="{FF2B5EF4-FFF2-40B4-BE49-F238E27FC236}">
                <a16:creationId xmlns:a16="http://schemas.microsoft.com/office/drawing/2014/main" id="{C206DD56-CCE7-47F7-8C27-9FE3855B8D72}"/>
              </a:ext>
            </a:extLst>
          </p:cNvPr>
          <p:cNvSpPr/>
          <p:nvPr/>
        </p:nvSpPr>
        <p:spPr>
          <a:xfrm>
            <a:off x="7250264" y="3952829"/>
            <a:ext cx="3469171" cy="945372"/>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28" name="Rectangle 27">
            <a:extLst>
              <a:ext uri="{FF2B5EF4-FFF2-40B4-BE49-F238E27FC236}">
                <a16:creationId xmlns:a16="http://schemas.microsoft.com/office/drawing/2014/main" id="{286E6BEA-10DE-44F1-B62B-00559F863441}"/>
              </a:ext>
            </a:extLst>
          </p:cNvPr>
          <p:cNvSpPr/>
          <p:nvPr/>
        </p:nvSpPr>
        <p:spPr>
          <a:xfrm>
            <a:off x="6267770" y="5441160"/>
            <a:ext cx="3590605" cy="676527"/>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0" name="Rectangle 29">
            <a:extLst>
              <a:ext uri="{FF2B5EF4-FFF2-40B4-BE49-F238E27FC236}">
                <a16:creationId xmlns:a16="http://schemas.microsoft.com/office/drawing/2014/main" id="{CA454CE3-0D7B-468F-A917-68D671910C78}"/>
              </a:ext>
            </a:extLst>
          </p:cNvPr>
          <p:cNvSpPr/>
          <p:nvPr/>
        </p:nvSpPr>
        <p:spPr>
          <a:xfrm>
            <a:off x="1804480" y="5423773"/>
            <a:ext cx="3763106" cy="490498"/>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sp>
        <p:nvSpPr>
          <p:cNvPr id="31" name="TextBox 30">
            <a:extLst>
              <a:ext uri="{FF2B5EF4-FFF2-40B4-BE49-F238E27FC236}">
                <a16:creationId xmlns:a16="http://schemas.microsoft.com/office/drawing/2014/main" id="{DEF43A8E-D418-423B-96D9-C292F5955CFE}"/>
              </a:ext>
            </a:extLst>
          </p:cNvPr>
          <p:cNvSpPr txBox="1"/>
          <p:nvPr/>
        </p:nvSpPr>
        <p:spPr>
          <a:xfrm>
            <a:off x="130884" y="3924218"/>
            <a:ext cx="1434100" cy="1600438"/>
          </a:xfrm>
          <a:prstGeom prst="rect">
            <a:avLst/>
          </a:prstGeom>
          <a:noFill/>
          <a:ln>
            <a:noFill/>
          </a:ln>
          <a:effectLst>
            <a:glow rad="50800">
              <a:srgbClr val="092864">
                <a:alpha val="60000"/>
              </a:srgbClr>
            </a:glow>
          </a:effectLst>
        </p:spPr>
        <p:txBody>
          <a:bodyPr wrap="square">
            <a:spAutoFit/>
          </a:bodyPr>
          <a:lstStyle/>
          <a:p>
            <a:r>
              <a:rPr lang="en-US" sz="1400" dirty="0">
                <a:latin typeface="Roboto" panose="02000000000000000000"/>
              </a:rPr>
              <a:t>We updated </a:t>
            </a:r>
            <a:r>
              <a:rPr lang="en-US" sz="1400" dirty="0" err="1">
                <a:latin typeface="Roboto" panose="02000000000000000000"/>
              </a:rPr>
              <a:t>fpu</a:t>
            </a:r>
            <a:r>
              <a:rPr lang="en-US" sz="1400" dirty="0">
                <a:latin typeface="Roboto" panose="02000000000000000000"/>
              </a:rPr>
              <a:t> (Floating-Point unit) to None, to disable F and D extensions in our core.</a:t>
            </a:r>
          </a:p>
        </p:txBody>
      </p:sp>
      <p:sp>
        <p:nvSpPr>
          <p:cNvPr id="32" name="Rectangle 31">
            <a:extLst>
              <a:ext uri="{FF2B5EF4-FFF2-40B4-BE49-F238E27FC236}">
                <a16:creationId xmlns:a16="http://schemas.microsoft.com/office/drawing/2014/main" id="{3A6D90DC-2337-41E2-8064-7963468FBC7C}"/>
              </a:ext>
            </a:extLst>
          </p:cNvPr>
          <p:cNvSpPr/>
          <p:nvPr/>
        </p:nvSpPr>
        <p:spPr>
          <a:xfrm>
            <a:off x="78536" y="3956941"/>
            <a:ext cx="1571800" cy="1567715"/>
          </a:xfrm>
          <a:prstGeom prst="rect">
            <a:avLst/>
          </a:prstGeom>
          <a:noFill/>
          <a:ln w="12700">
            <a:solidFill>
              <a:srgbClr val="092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Roboto" panose="02000000000000000000"/>
            </a:endParaRPr>
          </a:p>
        </p:txBody>
      </p:sp>
      <p:pic>
        <p:nvPicPr>
          <p:cNvPr id="51" name="Picture 50">
            <a:extLst>
              <a:ext uri="{FF2B5EF4-FFF2-40B4-BE49-F238E27FC236}">
                <a16:creationId xmlns:a16="http://schemas.microsoft.com/office/drawing/2014/main" id="{D7D13B45-520A-40A5-82ED-DE79A84B94C3}"/>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P spid="3" grpId="0" animBg="1"/>
      <p:bldP spid="21" grpId="0" animBg="1"/>
      <p:bldP spid="22" grpId="0" animBg="1"/>
      <p:bldP spid="26" grpId="0" animBg="1"/>
      <p:bldP spid="28" grpId="0" animBg="1"/>
      <p:bldP spid="30" grpId="0" animBg="1"/>
      <p:bldP spid="31" grpId="0"/>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209550" y="1517743"/>
            <a:ext cx="6334125" cy="4178208"/>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a:xfrm>
            <a:off x="781050" y="932841"/>
            <a:ext cx="6638925" cy="584901"/>
          </a:xfrm>
        </p:spPr>
        <p:txBody>
          <a:bodyPr>
            <a:noAutofit/>
          </a:bodyPr>
          <a:lstStyle/>
          <a:p>
            <a:r>
              <a:rPr lang="en-US" dirty="0"/>
              <a:t>Configuring the </a:t>
            </a:r>
            <a:r>
              <a:rPr lang="en-US" i="1" dirty="0"/>
              <a:t>icache</a:t>
            </a:r>
            <a:r>
              <a:rPr lang="en-US" dirty="0"/>
              <a:t> and </a:t>
            </a:r>
            <a:r>
              <a:rPr lang="en-US" i="1" dirty="0"/>
              <a:t>dcache</a:t>
            </a:r>
            <a:r>
              <a:rPr lang="en-US" dirty="0"/>
              <a:t> in </a:t>
            </a:r>
            <a:br>
              <a:rPr lang="en-US" dirty="0"/>
            </a:br>
            <a:r>
              <a:rPr lang="en-US" dirty="0"/>
              <a:t>Aghaaz Core</a:t>
            </a:r>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5991226" y="2112843"/>
            <a:ext cx="6200774"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GB" sz="1800" dirty="0">
                <a:latin typeface="Roboto" panose="02000000000000000000"/>
              </a:rPr>
              <a:t>Dcache has </a:t>
            </a:r>
            <a:r>
              <a:rPr lang="en-GB" sz="1800" i="1" dirty="0">
                <a:latin typeface="Courier New" panose="02070309020205020404" pitchFamily="49" charset="0"/>
                <a:cs typeface="Courier New" panose="02070309020205020404" pitchFamily="49" charset="0"/>
              </a:rPr>
              <a:t>DCacheParams</a:t>
            </a:r>
            <a:r>
              <a:rPr lang="en-GB" sz="1800" dirty="0">
                <a:latin typeface="Roboto" panose="02000000000000000000"/>
              </a:rPr>
              <a:t>, which set the parameters for Data Cache.</a:t>
            </a:r>
            <a:br>
              <a:rPr lang="en-GB" sz="1800" dirty="0">
                <a:latin typeface="Roboto" panose="02000000000000000000"/>
              </a:rPr>
            </a:br>
            <a:r>
              <a:rPr lang="en-GB" sz="1800" dirty="0">
                <a:latin typeface="Roboto" panose="02000000000000000000"/>
              </a:rPr>
              <a:t> </a:t>
            </a:r>
          </a:p>
          <a:p>
            <a:pPr marL="342900" indent="-342900">
              <a:buFont typeface="Arial" panose="020B0604020202020204" pitchFamily="34" charset="0"/>
              <a:buChar char="•"/>
            </a:pPr>
            <a:r>
              <a:rPr lang="en-GB" sz="1800" dirty="0">
                <a:latin typeface="Roboto" panose="02000000000000000000"/>
              </a:rPr>
              <a:t>Similarly, ICache has </a:t>
            </a:r>
            <a:r>
              <a:rPr lang="en-GB" sz="1800" i="1" dirty="0">
                <a:latin typeface="Courier New" panose="02070309020205020404" pitchFamily="49" charset="0"/>
                <a:cs typeface="Courier New" panose="02070309020205020404" pitchFamily="49" charset="0"/>
              </a:rPr>
              <a:t>ICacheParams</a:t>
            </a:r>
            <a:r>
              <a:rPr lang="en-GB" sz="1800" dirty="0">
                <a:latin typeface="Roboto" panose="02000000000000000000"/>
              </a:rPr>
              <a:t>, which are </a:t>
            </a:r>
            <a:br>
              <a:rPr lang="en-GB" sz="1800" dirty="0">
                <a:latin typeface="Roboto" panose="02000000000000000000"/>
              </a:rPr>
            </a:br>
            <a:r>
              <a:rPr lang="en-GB" sz="1800" dirty="0">
                <a:latin typeface="Roboto" panose="02000000000000000000"/>
              </a:rPr>
              <a:t>parameters for the Instruction Cache configuration</a:t>
            </a:r>
            <a:r>
              <a:rPr lang="en-GB" sz="1400" dirty="0">
                <a:latin typeface="Roboto" panose="02000000000000000000"/>
              </a:rPr>
              <a:t>.</a:t>
            </a:r>
          </a:p>
        </p:txBody>
      </p:sp>
      <p:pic>
        <p:nvPicPr>
          <p:cNvPr id="4" name="Picture 3">
            <a:extLst>
              <a:ext uri="{FF2B5EF4-FFF2-40B4-BE49-F238E27FC236}">
                <a16:creationId xmlns:a16="http://schemas.microsoft.com/office/drawing/2014/main" id="{255CC355-CD0E-4DE5-A6A7-37DB5B659795}"/>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5312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622430"/>
            <a:ext cx="6297265" cy="451672"/>
          </a:xfrm>
        </p:spPr>
        <p:txBody>
          <a:bodyPr>
            <a:noAutofit/>
          </a:bodyPr>
          <a:lstStyle/>
          <a:p>
            <a:r>
              <a:rPr lang="en-US"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extLst>
              <p:ext uri="{D42A27DB-BD31-4B8C-83A1-F6EECF244321}">
                <p14:modId xmlns:p14="http://schemas.microsoft.com/office/powerpoint/2010/main" val="3121921786"/>
              </p:ext>
            </p:extLst>
          </p:nvPr>
        </p:nvGraphicFramePr>
        <p:xfrm>
          <a:off x="793630" y="1192950"/>
          <a:ext cx="10550645" cy="1854200"/>
        </p:xfrm>
        <a:graphic>
          <a:graphicData uri="http://schemas.openxmlformats.org/drawingml/2006/table">
            <a:tbl>
              <a:tblPr firstRow="1" bandRow="1">
                <a:tableStyleId>{5C22544A-7EE6-4342-B048-85BDC9FD1C3A}</a:tableStyleId>
              </a:tblPr>
              <a:tblGrid>
                <a:gridCol w="2159123">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latin typeface="Roboto" panose="02000000000000000000"/>
                        </a:rPr>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sz="1200" dirty="0"/>
                        <a:t>nMSHRs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no MSHRs (Miss Status Handling Registers)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sz="1200" dirty="0"/>
                        <a:t>nWays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16 Ways of Cache in DCache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sz="1200" dirty="0"/>
                        <a:t>nSets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64 Sets of Cache in DCache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sz="1200" dirty="0"/>
                        <a:t>blockBytes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There are 64 blockBytes in DCache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22660" y="3508708"/>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extLst>
              <p:ext uri="{D42A27DB-BD31-4B8C-83A1-F6EECF244321}">
                <p14:modId xmlns:p14="http://schemas.microsoft.com/office/powerpoint/2010/main" val="510686928"/>
              </p:ext>
            </p:extLst>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latin typeface="Roboto" panose="02000000000000000000"/>
                        </a:rPr>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Roboto" panose="0200000000000000000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sz="1200" dirty="0">
                          <a:latin typeface="Roboto" panose="02000000000000000000"/>
                        </a:rPr>
                        <a:t>nWays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4 Ways of Cache in ICache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sz="1200" dirty="0">
                          <a:latin typeface="Roboto" panose="02000000000000000000"/>
                        </a:rPr>
                        <a:t>nSets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256 Sets of Cache in ICache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sz="1200" dirty="0">
                          <a:latin typeface="Roboto" panose="02000000000000000000"/>
                        </a:rPr>
                        <a:t>blockBytes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Roboto" panose="02000000000000000000"/>
                        </a:rPr>
                        <a:t>There are 64 blockBytes in ICache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28678" y="3165998"/>
            <a:ext cx="9107174" cy="349106"/>
          </a:xfrm>
          <a:prstGeom prst="rect">
            <a:avLst/>
          </a:prstGeom>
          <a:ln w="158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92864"/>
                </a:solidFill>
                <a:latin typeface="Roboto" panose="02000000000000000000"/>
              </a:rPr>
              <a:t>Size of DCache is calculated by: </a:t>
            </a:r>
            <a:r>
              <a:rPr lang="en-US" sz="1800" i="1" dirty="0">
                <a:solidFill>
                  <a:srgbClr val="092864"/>
                </a:solidFill>
                <a:latin typeface="Roboto" panose="02000000000000000000"/>
              </a:rPr>
              <a:t>nWays x nSets x blockBytes (16 x 64 x 64 == 64KB</a:t>
            </a:r>
            <a:r>
              <a:rPr lang="en-US" sz="1800" b="1" i="1" dirty="0">
                <a:solidFill>
                  <a:srgbClr val="092864"/>
                </a:solidFill>
                <a:latin typeface="Roboto" panose="02000000000000000000"/>
              </a:rPr>
              <a:t>)</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828679" y="5507165"/>
            <a:ext cx="9686921" cy="449986"/>
          </a:xfrm>
          <a:prstGeom prst="rect">
            <a:avLst/>
          </a:prstGeom>
          <a:ln w="15875">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092864"/>
                </a:solidFill>
                <a:latin typeface="Roboto" panose="02000000000000000000"/>
              </a:rPr>
              <a:t>Size of ICache is calculated by: </a:t>
            </a:r>
            <a:r>
              <a:rPr lang="en-US" sz="2000" i="1" dirty="0">
                <a:solidFill>
                  <a:srgbClr val="092864"/>
                </a:solidFill>
                <a:latin typeface="Roboto" panose="02000000000000000000"/>
              </a:rPr>
              <a:t>nWays x nSets x blockBytes (4 x 256 x 64 == 64KB</a:t>
            </a:r>
            <a:r>
              <a:rPr lang="en-US" sz="2000" dirty="0">
                <a:solidFill>
                  <a:srgbClr val="092864"/>
                </a:solidFill>
                <a:latin typeface="Roboto" panose="02000000000000000000"/>
              </a:rPr>
              <a:t>)</a:t>
            </a:r>
          </a:p>
        </p:txBody>
      </p:sp>
      <p:pic>
        <p:nvPicPr>
          <p:cNvPr id="3" name="Picture 2">
            <a:extLst>
              <a:ext uri="{FF2B5EF4-FFF2-40B4-BE49-F238E27FC236}">
                <a16:creationId xmlns:a16="http://schemas.microsoft.com/office/drawing/2014/main" id="{CE7DF0B9-5F72-48BD-8204-3C3BFB022B80}"/>
              </a:ext>
            </a:extLst>
          </p:cNvPr>
          <p:cNvPicPr>
            <a:picLocks noChangeAspect="1"/>
          </p:cNvPicPr>
          <p:nvPr/>
        </p:nvPicPr>
        <p:blipFill>
          <a:blip r:embed="rId2"/>
          <a:srcRect/>
          <a:stretch/>
        </p:blipFill>
        <p:spPr>
          <a:xfrm>
            <a:off x="10496145" y="5691325"/>
            <a:ext cx="1919016" cy="688877"/>
          </a:xfrm>
          <a:prstGeom prst="rect">
            <a:avLst/>
          </a:prstGeom>
        </p:spPr>
      </p:pic>
    </p:spTree>
    <p:extLst>
      <p:ext uri="{BB962C8B-B14F-4D97-AF65-F5344CB8AC3E}">
        <p14:creationId xmlns:p14="http://schemas.microsoft.com/office/powerpoint/2010/main" val="1758129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028497" y="3105158"/>
            <a:ext cx="4839652" cy="776957"/>
          </a:xfrm>
        </p:spPr>
        <p:txBody>
          <a:bodyPr vert="horz" lIns="91440" tIns="45720" rIns="91440" bIns="45720" rtlCol="0" anchor="b">
            <a:normAutofit fontScale="90000"/>
          </a:bodyPr>
          <a:lstStyle/>
          <a:p>
            <a:r>
              <a:rPr lang="en-US" sz="5400" dirty="0">
                <a:solidFill>
                  <a:srgbClr val="092864"/>
                </a:solidFill>
                <a:latin typeface="Roboto" panose="02000000000000000000"/>
                <a:ea typeface="+mj-ea"/>
                <a:cs typeface="+mj-cs"/>
              </a:rPr>
              <a:t>Blocks of Core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3"/>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6551295" y="4394433"/>
            <a:ext cx="4839652" cy="776955"/>
          </a:xfrm>
          <a:prstGeom prst="rect">
            <a:avLst/>
          </a:prstGeom>
          <a:ln w="19050">
            <a:solidFill>
              <a:schemeClr val="bg2"/>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chemeClr val="bg2"/>
                </a:solidFill>
                <a:latin typeface="Roboto" panose="02000000000000000000"/>
              </a:rPr>
              <a:t>Aghaaz Core provides extensions for I, M and C with 32bit compatibility</a:t>
            </a:r>
          </a:p>
        </p:txBody>
      </p:sp>
      <p:cxnSp>
        <p:nvCxnSpPr>
          <p:cNvPr id="8" name="Straight Connector 7">
            <a:extLst>
              <a:ext uri="{FF2B5EF4-FFF2-40B4-BE49-F238E27FC236}">
                <a16:creationId xmlns:a16="http://schemas.microsoft.com/office/drawing/2014/main" id="{B76F96A0-3730-4C72-9B97-ECC9CC4E22CF}"/>
              </a:ext>
            </a:extLst>
          </p:cNvPr>
          <p:cNvCxnSpPr>
            <a:cxnSpLocks/>
          </p:cNvCxnSpPr>
          <p:nvPr/>
        </p:nvCxnSpPr>
        <p:spPr>
          <a:xfrm>
            <a:off x="7188052" y="4015409"/>
            <a:ext cx="438482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DA2744-5365-4C2C-8EC6-0F6CAA0B4233}"/>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a:bodyPr>
          <a:lstStyle/>
          <a:p>
            <a:r>
              <a:rPr lang="en-US" dirty="0">
                <a:solidFill>
                  <a:schemeClr val="bg2"/>
                </a:solidFill>
                <a:latin typeface="Roboto" panose="02000000000000000000"/>
                <a:ea typeface="+mj-ea"/>
                <a:cs typeface="+mj-cs"/>
              </a:rPr>
              <a:t>Ho</a:t>
            </a:r>
            <a:r>
              <a:rPr lang="en-US" dirty="0">
                <a:solidFill>
                  <a:srgbClr val="092864"/>
                </a:solidFill>
                <a:latin typeface="Roboto" panose="02000000000000000000"/>
                <a:ea typeface="+mj-ea"/>
                <a:cs typeface="+mj-cs"/>
              </a:rPr>
              <a:t>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400800" y="3806687"/>
            <a:ext cx="5426765" cy="1013150"/>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pPr algn="l"/>
            <a:r>
              <a:rPr lang="en-GB" sz="1800" i="0" dirty="0">
                <a:solidFill>
                  <a:schemeClr val="bg2"/>
                </a:solidFill>
                <a:effectLst/>
                <a:latin typeface="Roboto" panose="02000000000000000000"/>
              </a:rPr>
              <a:t>The MASS Document describes the parameters, their description, and the modules that are </a:t>
            </a:r>
            <a:br>
              <a:rPr lang="en-GB" sz="1800" i="0" dirty="0">
                <a:solidFill>
                  <a:schemeClr val="bg2"/>
                </a:solidFill>
                <a:effectLst/>
                <a:latin typeface="Roboto" panose="02000000000000000000"/>
              </a:rPr>
            </a:br>
            <a:r>
              <a:rPr lang="en-GB" sz="1800" i="0" dirty="0">
                <a:solidFill>
                  <a:schemeClr val="bg2"/>
                </a:solidFill>
                <a:effectLst/>
                <a:latin typeface="Roboto" panose="02000000000000000000"/>
              </a:rPr>
              <a:t>managed by that parameter.</a:t>
            </a: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D318D3-6449-472A-AD95-0F64283A141E}"/>
              </a:ext>
            </a:extLst>
          </p:cNvPr>
          <p:cNvPicPr>
            <a:picLocks noChangeAspect="1"/>
          </p:cNvPicPr>
          <p:nvPr/>
        </p:nvPicPr>
        <p:blipFill>
          <a:blip r:embed="rId2"/>
          <a:srcRect/>
          <a:stretch/>
        </p:blipFill>
        <p:spPr>
          <a:xfrm>
            <a:off x="10047978" y="5530445"/>
            <a:ext cx="2367183" cy="849757"/>
          </a:xfrm>
          <a:prstGeom prst="rect">
            <a:avLst/>
          </a:prstGeom>
        </p:spPr>
      </p:pic>
      <p:pic>
        <p:nvPicPr>
          <p:cNvPr id="10" name="Content Placeholder 9" descr="Table&#10;&#10;Description automatically generated">
            <a:extLst>
              <a:ext uri="{FF2B5EF4-FFF2-40B4-BE49-F238E27FC236}">
                <a16:creationId xmlns:a16="http://schemas.microsoft.com/office/drawing/2014/main" id="{BAF92B01-162D-47F3-871F-76834E524D4C}"/>
              </a:ext>
            </a:extLst>
          </p:cNvPr>
          <p:cNvPicPr>
            <a:picLocks noGrp="1" noChangeAspect="1"/>
          </p:cNvPicPr>
          <p:nvPr>
            <p:ph idx="1"/>
          </p:nvPr>
        </p:nvPicPr>
        <p:blipFill rotWithShape="1">
          <a:blip r:embed="rId3"/>
          <a:srcRect l="14969" t="25655" r="14065" b="12349"/>
          <a:stretch/>
        </p:blipFill>
        <p:spPr>
          <a:xfrm>
            <a:off x="149629" y="-1"/>
            <a:ext cx="6101542" cy="6123559"/>
          </a:xfrm>
        </p:spPr>
      </p:pic>
      <p:sp>
        <p:nvSpPr>
          <p:cNvPr id="11" name="Rectangle 10">
            <a:extLst>
              <a:ext uri="{FF2B5EF4-FFF2-40B4-BE49-F238E27FC236}">
                <a16:creationId xmlns:a16="http://schemas.microsoft.com/office/drawing/2014/main" id="{49001734-9B0A-4B97-B8E4-0177D4D8EE1D}"/>
              </a:ext>
            </a:extLst>
          </p:cNvPr>
          <p:cNvSpPr/>
          <p:nvPr/>
        </p:nvSpPr>
        <p:spPr>
          <a:xfrm>
            <a:off x="0" y="0"/>
            <a:ext cx="331304" cy="1192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281565" y="2539615"/>
            <a:ext cx="4391191" cy="1012250"/>
          </a:xfrm>
        </p:spPr>
        <p:txBody>
          <a:bodyPr vert="horz" lIns="91440" tIns="45720" rIns="91440" bIns="45720" rtlCol="0" anchor="b">
            <a:normAutofit fontScale="90000"/>
          </a:bodyPr>
          <a:lstStyle/>
          <a:p>
            <a:r>
              <a:rPr lang="en-US" sz="5400" dirty="0">
                <a:solidFill>
                  <a:srgbClr val="092864"/>
                </a:solidFill>
                <a:latin typeface="Roboto" panose="02000000000000000000"/>
                <a:ea typeface="+mj-ea"/>
                <a:cs typeface="+mj-cs"/>
              </a:rPr>
              <a:t>Blocks of Tile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3"/>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028496" y="3988342"/>
            <a:ext cx="4737773" cy="936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2"/>
                </a:solidFill>
                <a:latin typeface="Roboto" panose="02000000000000000000"/>
              </a:rPr>
              <a:t>Rocket-Tile of Aghaaz SoC contains Aghaaz Core, Branch Target Buffer,</a:t>
            </a:r>
            <a:br>
              <a:rPr lang="en-US" sz="1800" b="1" dirty="0">
                <a:solidFill>
                  <a:schemeClr val="bg2"/>
                </a:solidFill>
                <a:latin typeface="Roboto" panose="02000000000000000000"/>
              </a:rPr>
            </a:br>
            <a:r>
              <a:rPr lang="en-US" sz="1800" b="1" dirty="0">
                <a:solidFill>
                  <a:schemeClr val="bg2"/>
                </a:solidFill>
                <a:latin typeface="Roboto" panose="02000000000000000000"/>
              </a:rPr>
              <a:t>L1 Icache &amp; DCache of 64-KB.</a:t>
            </a: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439025" y="3697357"/>
            <a:ext cx="397109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B529B7-FB5E-4D27-BC65-FE1D80871E7F}"/>
              </a:ext>
            </a:extLst>
          </p:cNvPr>
          <p:cNvPicPr>
            <a:picLocks noChangeAspect="1"/>
          </p:cNvPicPr>
          <p:nvPr/>
        </p:nvPicPr>
        <p:blipFill>
          <a:blip r:embed="rId4"/>
          <a:srcRect/>
          <a:stretch/>
        </p:blipFill>
        <p:spPr>
          <a:xfrm>
            <a:off x="10047978" y="5530445"/>
            <a:ext cx="2367183" cy="849757"/>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309198" y="1753485"/>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Initializing Aghaaz Core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309198" y="3057375"/>
            <a:ext cx="11573603" cy="2741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GB" sz="1600" i="1" dirty="0">
                <a:latin typeface="Courier New" panose="02070309020205020404" pitchFamily="49" charset="0"/>
                <a:cs typeface="Courier New" panose="02070309020205020404" pitchFamily="49" charset="0"/>
              </a:rPr>
              <a:t>oldDefaultConfig</a:t>
            </a:r>
            <a:r>
              <a:rPr lang="en-GB" sz="1600" dirty="0">
                <a:latin typeface="Roboto" panose="02000000000000000000"/>
              </a:rPr>
              <a:t> is inherited by the class Config.</a:t>
            </a:r>
            <a:br>
              <a:rPr lang="en-GB" sz="1600" dirty="0">
                <a:latin typeface="Roboto" panose="02000000000000000000"/>
              </a:rPr>
            </a:br>
            <a:endParaRPr lang="en-GB" sz="16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600" dirty="0">
                <a:latin typeface="Roboto" panose="02000000000000000000"/>
              </a:rPr>
              <a:t>Class Config (Parent Class) includes the key configurations, from which all configurations must be inherited.</a:t>
            </a:r>
            <a:br>
              <a:rPr lang="en-GB" sz="1600" dirty="0">
                <a:latin typeface="Roboto" panose="02000000000000000000"/>
              </a:rPr>
            </a:br>
            <a:endParaRPr lang="en-GB" sz="16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600" i="1" dirty="0">
                <a:latin typeface="Courier New" panose="02070309020205020404" pitchFamily="49" charset="0"/>
                <a:cs typeface="Courier New" panose="02070309020205020404" pitchFamily="49" charset="0"/>
              </a:rPr>
              <a:t>AghaazCore</a:t>
            </a:r>
            <a:r>
              <a:rPr lang="en-GB" sz="1600" dirty="0">
                <a:latin typeface="Roboto" panose="02000000000000000000"/>
              </a:rPr>
              <a:t> object is generated as a parameter with ’1’ indicating that there is only one(1) core in our </a:t>
            </a:r>
            <a:r>
              <a:rPr lang="en-GB" sz="1600" i="1" dirty="0">
                <a:latin typeface="Courier New" panose="02070309020205020404" pitchFamily="49" charset="0"/>
                <a:cs typeface="Courier New" panose="02070309020205020404" pitchFamily="49" charset="0"/>
              </a:rPr>
              <a:t>AghaazCore</a:t>
            </a:r>
            <a:r>
              <a:rPr lang="en-GB" sz="1600" dirty="0">
                <a:latin typeface="Roboto" panose="02000000000000000000"/>
              </a:rPr>
              <a:t>.</a:t>
            </a:r>
            <a:br>
              <a:rPr lang="en-GB" sz="1600" dirty="0">
                <a:latin typeface="Roboto" panose="02000000000000000000"/>
              </a:rPr>
            </a:br>
            <a:endParaRPr lang="en-US" sz="16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600" i="1" dirty="0">
                <a:latin typeface="Courier New" panose="02070309020205020404" pitchFamily="49" charset="0"/>
                <a:cs typeface="Courier New" panose="02070309020205020404" pitchFamily="49" charset="0"/>
              </a:rPr>
              <a:t>AghaazCore</a:t>
            </a:r>
            <a:r>
              <a:rPr lang="en-GB" sz="1600" dirty="0">
                <a:latin typeface="Roboto" panose="02000000000000000000"/>
              </a:rPr>
              <a:t> object is further added to the </a:t>
            </a:r>
            <a:r>
              <a:rPr lang="en-GB" sz="1600" i="1" dirty="0">
                <a:latin typeface="Courier New" panose="02070309020205020404" pitchFamily="49" charset="0"/>
                <a:cs typeface="Courier New" panose="02070309020205020404" pitchFamily="49" charset="0"/>
              </a:rPr>
              <a:t>WithCoherentBusTopology</a:t>
            </a:r>
            <a:r>
              <a:rPr lang="en-GB" sz="1600" dirty="0">
                <a:latin typeface="Roboto" panose="02000000000000000000"/>
              </a:rPr>
              <a:t> object, which includes configurations for the Bus level.</a:t>
            </a:r>
            <a:br>
              <a:rPr lang="en-GB" sz="1600" dirty="0">
                <a:latin typeface="Roboto" panose="02000000000000000000"/>
              </a:rPr>
            </a:br>
            <a:endParaRPr lang="en-GB" sz="1600" dirty="0">
              <a:latin typeface="Roboto" panose="02000000000000000000"/>
            </a:endParaRPr>
          </a:p>
          <a:p>
            <a:pPr marL="514350" indent="-514350">
              <a:lnSpc>
                <a:spcPct val="120000"/>
              </a:lnSpc>
              <a:buClr>
                <a:srgbClr val="092864"/>
              </a:buClr>
              <a:buFont typeface="Arial" panose="020B0604020202020204" pitchFamily="34" charset="0"/>
              <a:buChar char="•"/>
            </a:pPr>
            <a:r>
              <a:rPr lang="en-GB" sz="1600" dirty="0">
                <a:latin typeface="Roboto" panose="02000000000000000000"/>
              </a:rPr>
              <a:t>These objects are further added by the </a:t>
            </a:r>
            <a:r>
              <a:rPr lang="en-GB" sz="1600" i="1" dirty="0">
                <a:latin typeface="Courier New" panose="02070309020205020404" pitchFamily="49" charset="0"/>
                <a:cs typeface="Courier New" panose="02070309020205020404" pitchFamily="49" charset="0"/>
              </a:rPr>
              <a:t>newBaseConfig</a:t>
            </a:r>
            <a:r>
              <a:rPr lang="en-GB" sz="1600" dirty="0">
                <a:latin typeface="Roboto" panose="02000000000000000000"/>
              </a:rPr>
              <a:t> object, which contains the base configurations.</a:t>
            </a:r>
          </a:p>
        </p:txBody>
      </p:sp>
      <p:pic>
        <p:nvPicPr>
          <p:cNvPr id="4" name="Picture 3">
            <a:extLst>
              <a:ext uri="{FF2B5EF4-FFF2-40B4-BE49-F238E27FC236}">
                <a16:creationId xmlns:a16="http://schemas.microsoft.com/office/drawing/2014/main" id="{3E1BD976-E6CB-4374-9726-5D4548FEA7FC}"/>
              </a:ext>
            </a:extLst>
          </p:cNvPr>
          <p:cNvPicPr>
            <a:picLocks noChangeAspect="1"/>
          </p:cNvPicPr>
          <p:nvPr/>
        </p:nvPicPr>
        <p:blipFill>
          <a:blip r:embed="rId3"/>
          <a:srcRect/>
          <a:stretch/>
        </p:blipFill>
        <p:spPr>
          <a:xfrm>
            <a:off x="10047978" y="5530445"/>
            <a:ext cx="2367183" cy="849757"/>
          </a:xfrm>
          <a:prstGeom prst="rect">
            <a:avLst/>
          </a:prstGeom>
        </p:spPr>
      </p:pic>
      <p:sp>
        <p:nvSpPr>
          <p:cNvPr id="3" name="Title 1">
            <a:extLst>
              <a:ext uri="{FF2B5EF4-FFF2-40B4-BE49-F238E27FC236}">
                <a16:creationId xmlns:a16="http://schemas.microsoft.com/office/drawing/2014/main" id="{60237569-D4DF-4DCB-8B59-680021B6E3F7}"/>
              </a:ext>
            </a:extLst>
          </p:cNvPr>
          <p:cNvSpPr txBox="1">
            <a:spLocks/>
          </p:cNvSpPr>
          <p:nvPr/>
        </p:nvSpPr>
        <p:spPr>
          <a:xfrm>
            <a:off x="838200" y="1702866"/>
            <a:ext cx="7020339" cy="5953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t>Default Configuration is created in Rocket-chip/src/main/scala/system/Config.scala</a:t>
            </a:r>
          </a:p>
        </p:txBody>
      </p:sp>
      <p:sp>
        <p:nvSpPr>
          <p:cNvPr id="10" name="TextBox 9">
            <a:extLst>
              <a:ext uri="{FF2B5EF4-FFF2-40B4-BE49-F238E27FC236}">
                <a16:creationId xmlns:a16="http://schemas.microsoft.com/office/drawing/2014/main" id="{1C6CA0BA-7E1C-4C3F-BAF9-4721662A5194}"/>
              </a:ext>
            </a:extLst>
          </p:cNvPr>
          <p:cNvSpPr txBox="1"/>
          <p:nvPr/>
        </p:nvSpPr>
        <p:spPr>
          <a:xfrm>
            <a:off x="838200" y="1309656"/>
            <a:ext cx="5100688" cy="400110"/>
          </a:xfrm>
          <a:prstGeom prst="rect">
            <a:avLst/>
          </a:prstGeom>
          <a:noFill/>
        </p:spPr>
        <p:txBody>
          <a:bodyPr wrap="square">
            <a:spAutoFit/>
          </a:bodyPr>
          <a:lstStyle/>
          <a:p>
            <a:r>
              <a:rPr lang="en-US" sz="2000" b="0" dirty="0">
                <a:latin typeface="Roboto" panose="02000000000000000000"/>
              </a:rPr>
              <a:t>Path to Default Configuration Scala File</a:t>
            </a:r>
            <a:endParaRPr lang="en-US" sz="2000" dirty="0">
              <a:latin typeface="Roboto" panose="02000000000000000000"/>
            </a:endParaRPr>
          </a:p>
        </p:txBody>
      </p:sp>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3573253"/>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sz="2800" b="1" dirty="0">
                <a:solidFill>
                  <a:srgbClr val="092864"/>
                </a:solidFill>
                <a:latin typeface="Roboto" panose="02000000000000000000"/>
              </a:rPr>
              <a:t>Customizing AghazCore to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092864"/>
              </a:solidFill>
              <a:latin typeface="Roboto" panose="02000000000000000000"/>
            </a:endParaRP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2415465" y="1326989"/>
            <a:ext cx="5907156" cy="2325543"/>
          </a:xfrm>
          <a:prstGeom prst="rect">
            <a:avLst/>
          </a:prstGeom>
        </p:spPr>
      </p:pic>
      <p:pic>
        <p:nvPicPr>
          <p:cNvPr id="4" name="Picture 3">
            <a:extLst>
              <a:ext uri="{FF2B5EF4-FFF2-40B4-BE49-F238E27FC236}">
                <a16:creationId xmlns:a16="http://schemas.microsoft.com/office/drawing/2014/main" id="{B3D8B478-305E-4C19-BBCE-F65A5E5E792D}"/>
              </a:ext>
            </a:extLst>
          </p:cNvPr>
          <p:cNvPicPr>
            <a:picLocks noChangeAspect="1"/>
          </p:cNvPicPr>
          <p:nvPr/>
        </p:nvPicPr>
        <p:blipFill>
          <a:blip r:embed="rId4"/>
          <a:srcRect/>
          <a:stretch/>
        </p:blipFill>
        <p:spPr>
          <a:xfrm>
            <a:off x="10047978" y="5530445"/>
            <a:ext cx="2367183" cy="849757"/>
          </a:xfrm>
          <a:prstGeom prst="rect">
            <a:avLst/>
          </a:prstGeom>
        </p:spPr>
      </p:pic>
      <p:cxnSp>
        <p:nvCxnSpPr>
          <p:cNvPr id="29" name="Straight Connector 28">
            <a:extLst>
              <a:ext uri="{FF2B5EF4-FFF2-40B4-BE49-F238E27FC236}">
                <a16:creationId xmlns:a16="http://schemas.microsoft.com/office/drawing/2014/main" id="{C9DA09AD-57F1-4C7C-8670-1F61EAA9B6B8}"/>
              </a:ext>
            </a:extLst>
          </p:cNvPr>
          <p:cNvCxnSpPr>
            <a:cxnSpLocks/>
          </p:cNvCxnSpPr>
          <p:nvPr/>
        </p:nvCxnSpPr>
        <p:spPr>
          <a:xfrm>
            <a:off x="3569110" y="1265938"/>
            <a:ext cx="0" cy="474372"/>
          </a:xfrm>
          <a:prstGeom prst="line">
            <a:avLst/>
          </a:prstGeom>
          <a:ln>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10B7B4-E739-4E52-87C3-280D4C6CCFDF}"/>
              </a:ext>
            </a:extLst>
          </p:cNvPr>
          <p:cNvCxnSpPr>
            <a:cxnSpLocks/>
          </p:cNvCxnSpPr>
          <p:nvPr/>
        </p:nvCxnSpPr>
        <p:spPr>
          <a:xfrm>
            <a:off x="1728843" y="1265938"/>
            <a:ext cx="1840267"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4FC098-3793-45A0-B528-AC792D1899A9}"/>
              </a:ext>
            </a:extLst>
          </p:cNvPr>
          <p:cNvCxnSpPr>
            <a:cxnSpLocks/>
          </p:cNvCxnSpPr>
          <p:nvPr/>
        </p:nvCxnSpPr>
        <p:spPr>
          <a:xfrm flipV="1">
            <a:off x="1728842" y="1265938"/>
            <a:ext cx="2" cy="2386594"/>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F8A7FAD-4C31-4B7B-8775-41C2848B9EC3}"/>
              </a:ext>
            </a:extLst>
          </p:cNvPr>
          <p:cNvCxnSpPr>
            <a:cxnSpLocks/>
          </p:cNvCxnSpPr>
          <p:nvPr/>
        </p:nvCxnSpPr>
        <p:spPr>
          <a:xfrm flipH="1">
            <a:off x="1728844" y="3652532"/>
            <a:ext cx="4546596" cy="0"/>
          </a:xfrm>
          <a:prstGeom prst="line">
            <a:avLst/>
          </a:prstGeom>
          <a:ln w="12700">
            <a:solidFill>
              <a:srgbClr val="092864"/>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ECC405-B4BA-425F-B141-77C845BE0293}"/>
              </a:ext>
            </a:extLst>
          </p:cNvPr>
          <p:cNvCxnSpPr>
            <a:cxnSpLocks/>
          </p:cNvCxnSpPr>
          <p:nvPr/>
        </p:nvCxnSpPr>
        <p:spPr>
          <a:xfrm>
            <a:off x="6275439" y="3652532"/>
            <a:ext cx="0" cy="513887"/>
          </a:xfrm>
          <a:prstGeom prst="straightConnector1">
            <a:avLst/>
          </a:prstGeom>
          <a:ln w="12700">
            <a:solidFill>
              <a:srgbClr val="092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5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69" y="1035102"/>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612243" y="1620003"/>
            <a:ext cx="10515600" cy="4366729"/>
          </a:xfrm>
        </p:spPr>
        <p:txBody>
          <a:bodyPr>
            <a:noAutofit/>
          </a:bodyPr>
          <a:lstStyle/>
          <a:p>
            <a:r>
              <a:rPr lang="en-US" sz="2400" dirty="0"/>
              <a:t>Decoded basic modules of Rocket-Core by understanding its code with the help of Scala and Chisel expertise</a:t>
            </a:r>
            <a:br>
              <a:rPr lang="en-US" sz="2400" dirty="0"/>
            </a:br>
            <a:endParaRPr lang="en-US" sz="2400" dirty="0"/>
          </a:p>
          <a:p>
            <a:r>
              <a:rPr lang="en-US" sz="2400" dirty="0"/>
              <a:t>Represent the code flow through flow charts, class diagrams and block diagrams</a:t>
            </a:r>
            <a:br>
              <a:rPr lang="en-US" sz="2400" dirty="0"/>
            </a:br>
            <a:endParaRPr lang="en-US" sz="2400" dirty="0"/>
          </a:p>
          <a:p>
            <a:r>
              <a:rPr lang="en-US" sz="2400" dirty="0"/>
              <a:t>These diagrams and understandings are documented into MASS </a:t>
            </a:r>
            <a:br>
              <a:rPr lang="en-US" sz="2400" dirty="0"/>
            </a:br>
            <a:endParaRPr lang="en-US" sz="2400" dirty="0"/>
          </a:p>
          <a:p>
            <a:r>
              <a:rPr lang="en-US" sz="2400" dirty="0"/>
              <a:t>Used the MASS Document together with Rocket-Chip generator to generate </a:t>
            </a:r>
            <a:r>
              <a:rPr lang="en-US" sz="2400" b="1" dirty="0"/>
              <a:t>Aghaaz (</a:t>
            </a:r>
            <a:r>
              <a:rPr lang="en-US" sz="2400" b="1" dirty="0">
                <a:latin typeface="Roboto" panose="02000000000000000000"/>
                <a:ea typeface="+mj-ea"/>
                <a:cs typeface="+mj-cs"/>
              </a:rPr>
              <a:t>آغاز)</a:t>
            </a:r>
            <a:r>
              <a:rPr lang="en-US" sz="2400" b="1" dirty="0"/>
              <a:t>  </a:t>
            </a:r>
            <a:r>
              <a:rPr lang="en-US" sz="2400" dirty="0"/>
              <a:t>SoC</a:t>
            </a:r>
          </a:p>
        </p:txBody>
      </p:sp>
      <p:pic>
        <p:nvPicPr>
          <p:cNvPr id="8" name="Picture 7">
            <a:extLst>
              <a:ext uri="{FF2B5EF4-FFF2-40B4-BE49-F238E27FC236}">
                <a16:creationId xmlns:a16="http://schemas.microsoft.com/office/drawing/2014/main" id="{01983FC9-8E01-4B66-A907-43783B33D40B}"/>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6953251" y="2936127"/>
            <a:ext cx="5057774" cy="985745"/>
          </a:xfrm>
        </p:spPr>
        <p:txBody>
          <a:bodyPr vert="horz" lIns="91440" tIns="45720" rIns="91440" bIns="45720" rtlCol="0" anchor="b">
            <a:noAutofit/>
          </a:bodyPr>
          <a:lstStyle/>
          <a:p>
            <a:r>
              <a:rPr lang="en-US" sz="5400" dirty="0">
                <a:solidFill>
                  <a:srgbClr val="092864"/>
                </a:solidFill>
                <a:latin typeface="Roboto" panose="02000000000000000000"/>
                <a:ea typeface="+mj-ea"/>
                <a:cs typeface="+mj-cs"/>
              </a:rPr>
              <a:t>Blocks of SoC</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0FFC368A-93E7-444E-B33E-26A0E3E3F526}"/>
              </a:ext>
            </a:extLst>
          </p:cNvPr>
          <p:cNvPicPr>
            <a:picLocks noGrp="1" noChangeAspect="1"/>
          </p:cNvPicPr>
          <p:nvPr>
            <p:ph idx="1"/>
          </p:nvPr>
        </p:nvPicPr>
        <p:blipFill>
          <a:blip r:embed="rId2"/>
          <a:srcRect t="38" b="38"/>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20E76714-9810-4E53-93E8-AE9D59D3DC0E}"/>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3" y="1984443"/>
            <a:ext cx="4293377" cy="2889114"/>
          </a:xfrm>
        </p:spPr>
        <p:txBody>
          <a:bodyPr vert="horz" lIns="91440" tIns="45720" rIns="91440" bIns="45720" rtlCol="0" anchor="b">
            <a:normAutofit/>
          </a:bodyPr>
          <a:lstStyle/>
          <a:p>
            <a:r>
              <a:rPr lang="en-US" dirty="0">
                <a:solidFill>
                  <a:srgbClr val="092864"/>
                </a:solidFill>
                <a:latin typeface="Roboto" panose="02000000000000000000"/>
                <a:ea typeface="+mj-ea"/>
                <a:cs typeface="+mj-cs"/>
              </a:rPr>
              <a:t>At this point our Aghaaz SoC is successfully configured and ready to be built</a:t>
            </a:r>
            <a:endParaRPr lang="en-US" sz="3800" dirty="0">
              <a:solidFill>
                <a:srgbClr val="092864"/>
              </a:solidFill>
              <a:latin typeface="Roboto" panose="02000000000000000000"/>
              <a:ea typeface="+mj-ea"/>
              <a:cs typeface="+mj-cs"/>
            </a:endParaRPr>
          </a:p>
        </p:txBody>
      </p:sp>
      <p:sp>
        <p:nvSpPr>
          <p:cNvPr id="21"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9" name="Picture 8">
            <a:extLst>
              <a:ext uri="{FF2B5EF4-FFF2-40B4-BE49-F238E27FC236}">
                <a16:creationId xmlns:a16="http://schemas.microsoft.com/office/drawing/2014/main" id="{605FF7CB-EC99-4891-9B2A-B061E6224D78}"/>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188052" y="1783959"/>
            <a:ext cx="4727385" cy="2889114"/>
          </a:xfrm>
        </p:spPr>
        <p:txBody>
          <a:bodyPr vert="horz" lIns="91440" tIns="45720" rIns="91440" bIns="45720" rtlCol="0" anchor="b">
            <a:normAutofit/>
          </a:bodyPr>
          <a:lstStyle/>
          <a:p>
            <a:r>
              <a:rPr lang="en-US" dirty="0">
                <a:solidFill>
                  <a:srgbClr val="092864"/>
                </a:solidFill>
                <a:latin typeface="Roboto" panose="02000000000000000000"/>
                <a:ea typeface="+mj-ea"/>
                <a:cs typeface="+mj-cs"/>
              </a:rPr>
              <a:t>Configuring an SoC to your Requirements in a quick process by means of this MASS Document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29527B-47E6-4DC7-827A-B8C0868720D9}"/>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Picture 3">
            <a:extLst>
              <a:ext uri="{FF2B5EF4-FFF2-40B4-BE49-F238E27FC236}">
                <a16:creationId xmlns:a16="http://schemas.microsoft.com/office/drawing/2014/main" id="{8D9EAAD7-F682-495F-AB32-E43CF8779FCA}"/>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400" dirty="0"/>
              <a:t>Acknowledgements</a:t>
            </a:r>
            <a:br>
              <a:rPr lang="en-US" sz="1400" dirty="0"/>
            </a:br>
            <a:br>
              <a:rPr lang="en-US" sz="1400" dirty="0"/>
            </a:br>
            <a:r>
              <a:rPr lang="en-US" sz="1400" b="0" dirty="0"/>
              <a:t>This Document was made possible with the counselling, guidance and support of </a:t>
            </a:r>
            <a:r>
              <a:rPr lang="en-US" sz="1400" b="0" dirty="0" err="1"/>
              <a:t>Dr.Roomi</a:t>
            </a:r>
            <a:r>
              <a:rPr lang="en-US" sz="1400" b="0" dirty="0"/>
              <a:t> Naqvi, Dr Ali Ahmed Ansari, and Farhan Ahmed Karim. Without their encouragement and guidance, this could not be possible. </a:t>
            </a:r>
            <a:br>
              <a:rPr lang="en-US" sz="1400" b="0" dirty="0"/>
            </a:br>
            <a:r>
              <a:rPr lang="en-US" sz="1400" b="0" dirty="0"/>
              <a:t> </a:t>
            </a:r>
            <a:br>
              <a:rPr lang="en-US" sz="1400" b="0" dirty="0"/>
            </a:br>
            <a:r>
              <a:rPr lang="en-US" sz="1400" b="0" dirty="0"/>
              <a:t>This Document was created under the Lead of Uzair Khan,  along with the team of collaborators/ interns under him that gave their level best under the supervision of such experienced mentors</a:t>
            </a:r>
            <a:r>
              <a:rPr lang="en-US" sz="1300" b="0" dirty="0"/>
              <a: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659F4F2-B863-48D4-B5F4-A6B81A76BA88}"/>
              </a:ext>
            </a:extLst>
          </p:cNvPr>
          <p:cNvPicPr>
            <a:picLocks noGrp="1" noChangeAspect="1"/>
          </p:cNvPicPr>
          <p:nvPr>
            <p:ph idx="1"/>
          </p:nvPr>
        </p:nvPicPr>
        <p:blipFill>
          <a:blip r:embed="rId2"/>
          <a:srcRect t="1772" b="177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extLst>
              <p:ext uri="{D42A27DB-BD31-4B8C-83A1-F6EECF244321}">
                <p14:modId xmlns:p14="http://schemas.microsoft.com/office/powerpoint/2010/main" val="2370515718"/>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latin typeface="Roboto" panose="02000000000000000000"/>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latin typeface="Roboto" panose="02000000000000000000"/>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latin typeface="Roboto" panose="02000000000000000000"/>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latin typeface="Roboto" panose="02000000000000000000"/>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latin typeface="Roboto" panose="02000000000000000000"/>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latin typeface="Roboto" panose="02000000000000000000"/>
                        </a:rPr>
                        <a:t>Muhammad Shahzaib</a:t>
                      </a:r>
                    </a:p>
                  </a:txBody>
                  <a:tcPr/>
                </a:tc>
                <a:extLst>
                  <a:ext uri="{0D108BD9-81ED-4DB2-BD59-A6C34878D82A}">
                    <a16:rowId xmlns:a16="http://schemas.microsoft.com/office/drawing/2014/main" val="1076225995"/>
                  </a:ext>
                </a:extLst>
              </a:tr>
              <a:tr h="256720">
                <a:tc>
                  <a:txBody>
                    <a:bodyPr/>
                    <a:lstStyle/>
                    <a:p>
                      <a:r>
                        <a:rPr lang="en-US" sz="1400" dirty="0">
                          <a:solidFill>
                            <a:schemeClr val="bg1"/>
                          </a:solidFill>
                          <a:latin typeface="Roboto" panose="02000000000000000000"/>
                        </a:rPr>
                        <a:t>Syeda Fizza Jaffery</a:t>
                      </a: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latin typeface="Roboto" panose="02000000000000000000"/>
                        </a:rPr>
                        <a:t>Almas Ibrahim</a:t>
                      </a:r>
                    </a:p>
                  </a:txBody>
                  <a:tcPr/>
                </a:tc>
                <a:extLst>
                  <a:ext uri="{0D108BD9-81ED-4DB2-BD59-A6C34878D82A}">
                    <a16:rowId xmlns:a16="http://schemas.microsoft.com/office/drawing/2014/main" val="779120538"/>
                  </a:ext>
                </a:extLst>
              </a:tr>
              <a:tr h="256720">
                <a:tc>
                  <a:txBody>
                    <a:bodyPr/>
                    <a:lstStyle/>
                    <a:p>
                      <a:r>
                        <a:rPr lang="en-US" sz="1400" dirty="0">
                          <a:solidFill>
                            <a:schemeClr val="bg1"/>
                          </a:solidFill>
                          <a:latin typeface="Roboto" panose="02000000000000000000"/>
                        </a:rPr>
                        <a:t>Ubab Nadeem</a:t>
                      </a:r>
                    </a:p>
                  </a:txBody>
                  <a:tcPr/>
                </a:tc>
                <a:extLst>
                  <a:ext uri="{0D108BD9-81ED-4DB2-BD59-A6C34878D82A}">
                    <a16:rowId xmlns:a16="http://schemas.microsoft.com/office/drawing/2014/main" val="2305534205"/>
                  </a:ext>
                </a:extLst>
              </a:tr>
            </a:tbl>
          </a:graphicData>
        </a:graphic>
      </p:graphicFrame>
      <p:pic>
        <p:nvPicPr>
          <p:cNvPr id="6" name="Picture 5">
            <a:extLst>
              <a:ext uri="{FF2B5EF4-FFF2-40B4-BE49-F238E27FC236}">
                <a16:creationId xmlns:a16="http://schemas.microsoft.com/office/drawing/2014/main" id="{9CF598B2-1499-462D-A950-4E981176D054}"/>
              </a:ext>
            </a:extLst>
          </p:cNvPr>
          <p:cNvPicPr>
            <a:picLocks noChangeAspect="1"/>
          </p:cNvPicPr>
          <p:nvPr/>
        </p:nvPicPr>
        <p:blipFill>
          <a:blip r:embed="rId3"/>
          <a:srcRect/>
          <a:stretch/>
        </p:blipFill>
        <p:spPr>
          <a:xfrm>
            <a:off x="10047978" y="5530445"/>
            <a:ext cx="2367183" cy="849757"/>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F4810-0D21-4595-A667-ADFF9593BEB4}"/>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49497" y="1423743"/>
            <a:ext cx="6751529"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#RISCVSUMMIT @risc_v</a:t>
            </a:r>
            <a:endParaRPr lang="en-US" sz="3600" b="1" dirty="0">
              <a:solidFill>
                <a:schemeClr val="bg1"/>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3" name="Rectangle 2">
            <a:extLst>
              <a:ext uri="{FF2B5EF4-FFF2-40B4-BE49-F238E27FC236}">
                <a16:creationId xmlns:a16="http://schemas.microsoft.com/office/drawing/2014/main" id="{B495C235-6851-4661-AB53-18CF8F780DF7}"/>
              </a:ext>
            </a:extLst>
          </p:cNvPr>
          <p:cNvSpPr/>
          <p:nvPr/>
        </p:nvSpPr>
        <p:spPr>
          <a:xfrm>
            <a:off x="9827812" y="501245"/>
            <a:ext cx="2252517" cy="69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a:extLst>
              <a:ext uri="{FF2B5EF4-FFF2-40B4-BE49-F238E27FC236}">
                <a16:creationId xmlns:a16="http://schemas.microsoft.com/office/drawing/2014/main" id="{301B5253-4BE0-4CC4-89B4-B33E98B823F2}"/>
              </a:ext>
            </a:extLst>
          </p:cNvPr>
          <p:cNvPicPr>
            <a:picLocks noChangeAspect="1"/>
          </p:cNvPicPr>
          <p:nvPr/>
        </p:nvPicPr>
        <p:blipFill>
          <a:blip r:embed="rId3"/>
          <a:srcRect/>
          <a:stretch/>
        </p:blipFill>
        <p:spPr>
          <a:xfrm>
            <a:off x="9911791" y="501245"/>
            <a:ext cx="2367183" cy="849757"/>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3B99C-876B-4CF0-BA56-7A277DF8F9DF}"/>
              </a:ext>
            </a:extLst>
          </p:cNvPr>
          <p:cNvPicPr>
            <a:picLocks noChangeAspect="1"/>
          </p:cNvPicPr>
          <p:nvPr/>
        </p:nvPicPr>
        <p:blipFill rotWithShape="1">
          <a:blip r:embed="rId3"/>
          <a:srcRect/>
          <a:stretch/>
        </p:blipFill>
        <p:spPr>
          <a:xfrm>
            <a:off x="-3047" y="10"/>
            <a:ext cx="12191999" cy="6857990"/>
          </a:xfrm>
          <a:prstGeom prst="rect">
            <a:avLst/>
          </a:prstGeom>
        </p:spPr>
      </p:pic>
      <p:sp>
        <p:nvSpPr>
          <p:cNvPr id="5" name="Title 1">
            <a:extLst>
              <a:ext uri="{FF2B5EF4-FFF2-40B4-BE49-F238E27FC236}">
                <a16:creationId xmlns:a16="http://schemas.microsoft.com/office/drawing/2014/main" id="{ACC4C218-419E-43FA-B891-5C2B864E02CE}"/>
              </a:ext>
            </a:extLst>
          </p:cNvPr>
          <p:cNvSpPr>
            <a:spLocks noGrp="1"/>
          </p:cNvSpPr>
          <p:nvPr>
            <p:ph type="title"/>
          </p:nvPr>
        </p:nvSpPr>
        <p:spPr>
          <a:xfrm>
            <a:off x="1927122" y="3066189"/>
            <a:ext cx="7867675" cy="1444971"/>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5400" dirty="0">
                <a:solidFill>
                  <a:srgbClr val="FFFFFF"/>
                </a:solidFill>
                <a:latin typeface="Proxima Nova A Extra Condensed " panose="02000506030000020004"/>
                <a:ea typeface="+mj-ea"/>
                <a:cs typeface="+mj-cs"/>
              </a:rPr>
              <a:t>Basics of Rocket-Chip</a:t>
            </a:r>
          </a:p>
        </p:txBody>
      </p:sp>
    </p:spTree>
    <p:extLst>
      <p:ext uri="{BB962C8B-B14F-4D97-AF65-F5344CB8AC3E}">
        <p14:creationId xmlns:p14="http://schemas.microsoft.com/office/powerpoint/2010/main" val="28250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1" y="582126"/>
            <a:ext cx="5079009" cy="819823"/>
          </a:xfrm>
        </p:spPr>
        <p:txBody>
          <a:bodyPr>
            <a:noAutofit/>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503207" y="1358914"/>
            <a:ext cx="7484853" cy="4140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Rocket-Chip is a configurable SoC generator framework which creates a system of single or multiple processor cores, caches, on-chip busses, individual buses and bus interconnections</a:t>
            </a:r>
          </a:p>
          <a:p>
            <a:r>
              <a:rPr lang="en-GB" sz="1600" dirty="0">
                <a:latin typeface="Roboto" panose="02000000000000000000"/>
              </a:rPr>
              <a:t>Rocket-Chip framework is implemented in Chisel: </a:t>
            </a:r>
            <a:r>
              <a:rPr lang="en-US" sz="1600" b="0" i="0" dirty="0">
                <a:solidFill>
                  <a:srgbClr val="24292E"/>
                </a:solidFill>
                <a:effectLst/>
                <a:latin typeface="Roboto" panose="02000000000000000000"/>
              </a:rPr>
              <a:t>an open-source hardware construction language </a:t>
            </a:r>
            <a:r>
              <a:rPr lang="en-GB" sz="1600" b="0" i="0" dirty="0">
                <a:solidFill>
                  <a:srgbClr val="24292E"/>
                </a:solidFill>
                <a:effectLst/>
                <a:latin typeface="Roboto" panose="02000000000000000000"/>
              </a:rPr>
              <a:t>embedded in</a:t>
            </a:r>
            <a:r>
              <a:rPr lang="en-GB" sz="1600" dirty="0">
                <a:latin typeface="Roboto" panose="02000000000000000000"/>
              </a:rPr>
              <a:t> cala.  Chisel</a:t>
            </a:r>
            <a:r>
              <a:rPr lang="en-GB" sz="1600" b="0" i="0" dirty="0">
                <a:effectLst/>
                <a:latin typeface="Roboto" panose="02000000000000000000"/>
              </a:rPr>
              <a:t> </a:t>
            </a:r>
            <a:r>
              <a:rPr lang="en-GB" sz="1600" dirty="0">
                <a:latin typeface="Roboto" panose="02000000000000000000"/>
              </a:rPr>
              <a:t>enables </a:t>
            </a:r>
            <a:r>
              <a:rPr lang="en-GB" sz="1600" b="0" i="0" dirty="0">
                <a:effectLst/>
                <a:latin typeface="Roboto" panose="02000000000000000000"/>
              </a:rPr>
              <a:t>generation of parameterizable digital hardware circuits</a:t>
            </a:r>
          </a:p>
          <a:p>
            <a:r>
              <a:rPr lang="en-GB" sz="1600" dirty="0"/>
              <a:t>Chisel generated circuits are then transformed into an intermediate representation (IR) thru FIRRTL. This representation is then further transformed by the FIRRTL parser into Verilog</a:t>
            </a:r>
            <a:endParaRPr lang="en-US" sz="1600" dirty="0"/>
          </a:p>
          <a:p>
            <a:r>
              <a:rPr lang="en-US" sz="1600" dirty="0"/>
              <a:t>An SoC however needs some additional devices which include (UART, GPIO etc.) that have not been accommodated in the Rocket-Chip repository which can be viewed at </a:t>
            </a:r>
            <a:r>
              <a:rPr lang="en-US" sz="1600" dirty="0">
                <a:hlinkClick r:id="rId2"/>
              </a:rPr>
              <a:t>sifive/sifive-blocks</a:t>
            </a:r>
            <a:r>
              <a:rPr lang="en-US" sz="1600" dirty="0"/>
              <a:t>. </a:t>
            </a:r>
          </a:p>
          <a:p>
            <a:r>
              <a:rPr lang="en-US" sz="1600" dirty="0"/>
              <a:t>To add these modules we have to understand the diplomacy of Rocket-Chip. Diplomacy is a Scala run-time parameter negotiation and generation mechanism. It</a:t>
            </a:r>
            <a:r>
              <a:rPr lang="en-GB" sz="1600" dirty="0"/>
              <a:t> </a:t>
            </a:r>
            <a:r>
              <a:rPr lang="en-US" sz="1600" dirty="0"/>
              <a:t>is implemented in Chisel language and heavily leverages the software engineering features provided by Chisel (Scala)</a:t>
            </a:r>
            <a:endParaRPr lang="en-GB" sz="1600" dirty="0"/>
          </a:p>
        </p:txBody>
      </p:sp>
      <p:pic>
        <p:nvPicPr>
          <p:cNvPr id="8" name="Content Placeholder 7" descr="Diagram&#10;&#10;Description automatically generated">
            <a:extLst>
              <a:ext uri="{FF2B5EF4-FFF2-40B4-BE49-F238E27FC236}">
                <a16:creationId xmlns:a16="http://schemas.microsoft.com/office/drawing/2014/main" id="{F3974A47-9F1F-4341-9865-26CC4C403F48}"/>
              </a:ext>
            </a:extLst>
          </p:cNvPr>
          <p:cNvPicPr>
            <a:picLocks noGrp="1" noChangeAspect="1"/>
          </p:cNvPicPr>
          <p:nvPr>
            <p:ph idx="1"/>
          </p:nvPr>
        </p:nvPicPr>
        <p:blipFill rotWithShape="1">
          <a:blip r:embed="rId3"/>
          <a:srcRect l="13818" t="13828" r="9780" b="6127"/>
          <a:stretch/>
        </p:blipFill>
        <p:spPr>
          <a:xfrm>
            <a:off x="8310114" y="1172095"/>
            <a:ext cx="3646516" cy="4944628"/>
          </a:xfrm>
        </p:spPr>
      </p:pic>
      <p:pic>
        <p:nvPicPr>
          <p:cNvPr id="3" name="Picture 2">
            <a:extLst>
              <a:ext uri="{FF2B5EF4-FFF2-40B4-BE49-F238E27FC236}">
                <a16:creationId xmlns:a16="http://schemas.microsoft.com/office/drawing/2014/main" id="{6AA94BB5-D45D-4F81-B0B0-870F232E3B18}"/>
              </a:ext>
            </a:extLst>
          </p:cNvPr>
          <p:cNvPicPr>
            <a:picLocks noChangeAspect="1"/>
          </p:cNvPicPr>
          <p:nvPr/>
        </p:nvPicPr>
        <p:blipFill>
          <a:blip r:embed="rId4"/>
          <a:srcRect/>
          <a:stretch/>
        </p:blipFill>
        <p:spPr>
          <a:xfrm>
            <a:off x="0" y="5530445"/>
            <a:ext cx="2367183" cy="849757"/>
          </a:xfrm>
          <a:prstGeom prst="rect">
            <a:avLst/>
          </a:prstGeom>
        </p:spPr>
      </p:pic>
    </p:spTree>
    <p:extLst>
      <p:ext uri="{BB962C8B-B14F-4D97-AF65-F5344CB8AC3E}">
        <p14:creationId xmlns:p14="http://schemas.microsoft.com/office/powerpoint/2010/main" val="25665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5017-C76A-4892-ADDA-610CFAE943E5}"/>
              </a:ext>
            </a:extLst>
          </p:cNvPr>
          <p:cNvSpPr>
            <a:spLocks noGrp="1"/>
          </p:cNvSpPr>
          <p:nvPr>
            <p:ph type="title"/>
          </p:nvPr>
        </p:nvSpPr>
        <p:spPr/>
        <p:txBody>
          <a:bodyPr>
            <a:normAutofit/>
          </a:bodyPr>
          <a:lstStyle/>
          <a:p>
            <a:r>
              <a:rPr lang="en-GB" dirty="0"/>
              <a:t>Rocket-Core Micro-Architecture</a:t>
            </a:r>
            <a:endParaRPr lang="en-US" dirty="0"/>
          </a:p>
        </p:txBody>
      </p:sp>
      <p:pic>
        <p:nvPicPr>
          <p:cNvPr id="4" name="Picture 3">
            <a:extLst>
              <a:ext uri="{FF2B5EF4-FFF2-40B4-BE49-F238E27FC236}">
                <a16:creationId xmlns:a16="http://schemas.microsoft.com/office/drawing/2014/main" id="{6EB87781-1041-4016-A1D6-4409FB8DABA1}"/>
              </a:ext>
            </a:extLst>
          </p:cNvPr>
          <p:cNvPicPr>
            <a:picLocks noChangeAspect="1"/>
          </p:cNvPicPr>
          <p:nvPr/>
        </p:nvPicPr>
        <p:blipFill>
          <a:blip r:embed="rId2"/>
          <a:srcRect/>
          <a:stretch/>
        </p:blipFill>
        <p:spPr>
          <a:xfrm>
            <a:off x="10440154" y="5476461"/>
            <a:ext cx="1975007" cy="903741"/>
          </a:xfrm>
          <a:prstGeom prst="rect">
            <a:avLst/>
          </a:prstGeom>
        </p:spPr>
      </p:pic>
      <p:pic>
        <p:nvPicPr>
          <p:cNvPr id="8" name="Content Placeholder 7" descr="A picture containing graphical user interface, table&#10;&#10;Description automatically generated">
            <a:extLst>
              <a:ext uri="{FF2B5EF4-FFF2-40B4-BE49-F238E27FC236}">
                <a16:creationId xmlns:a16="http://schemas.microsoft.com/office/drawing/2014/main" id="{3FDD443D-3908-4B8B-87EC-36A1B37CDD3E}"/>
              </a:ext>
            </a:extLst>
          </p:cNvPr>
          <p:cNvPicPr>
            <a:picLocks noGrp="1" noChangeAspect="1"/>
          </p:cNvPicPr>
          <p:nvPr>
            <p:ph idx="1"/>
          </p:nvPr>
        </p:nvPicPr>
        <p:blipFill>
          <a:blip r:embed="rId3"/>
          <a:stretch>
            <a:fillRect/>
          </a:stretch>
        </p:blipFill>
        <p:spPr>
          <a:xfrm>
            <a:off x="946349" y="1319887"/>
            <a:ext cx="9404353" cy="4663469"/>
          </a:xfrm>
        </p:spPr>
      </p:pic>
    </p:spTree>
    <p:extLst>
      <p:ext uri="{BB962C8B-B14F-4D97-AF65-F5344CB8AC3E}">
        <p14:creationId xmlns:p14="http://schemas.microsoft.com/office/powerpoint/2010/main" val="142597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BD1A03D-F3B6-42B7-B89A-A09BA3B7567B}"/>
              </a:ext>
            </a:extLst>
          </p:cNvPr>
          <p:cNvSpPr>
            <a:spLocks noGrp="1"/>
          </p:cNvSpPr>
          <p:nvPr>
            <p:ph type="title"/>
          </p:nvPr>
        </p:nvSpPr>
        <p:spPr>
          <a:xfrm>
            <a:off x="1043154" y="409831"/>
            <a:ext cx="6499123" cy="584901"/>
          </a:xfrm>
        </p:spPr>
        <p:txBody>
          <a:bodyPr/>
          <a:lstStyle/>
          <a:p>
            <a:r>
              <a:rPr lang="en-GB" dirty="0"/>
              <a:t>Rocket-Chip Modules Description</a:t>
            </a:r>
            <a:endParaRPr lang="en-US" dirty="0"/>
          </a:p>
        </p:txBody>
      </p:sp>
      <p:graphicFrame>
        <p:nvGraphicFramePr>
          <p:cNvPr id="13" name="Table 4">
            <a:extLst>
              <a:ext uri="{FF2B5EF4-FFF2-40B4-BE49-F238E27FC236}">
                <a16:creationId xmlns:a16="http://schemas.microsoft.com/office/drawing/2014/main" id="{8303ABC8-CD0E-4DF9-82FA-E88CA3DC9674}"/>
              </a:ext>
            </a:extLst>
          </p:cNvPr>
          <p:cNvGraphicFramePr>
            <a:graphicFrameLocks noGrp="1"/>
          </p:cNvGraphicFramePr>
          <p:nvPr>
            <p:ph idx="1"/>
            <p:extLst>
              <p:ext uri="{D42A27DB-BD31-4B8C-83A1-F6EECF244321}">
                <p14:modId xmlns:p14="http://schemas.microsoft.com/office/powerpoint/2010/main" val="2930184200"/>
              </p:ext>
            </p:extLst>
          </p:nvPr>
        </p:nvGraphicFramePr>
        <p:xfrm>
          <a:off x="602225" y="1164292"/>
          <a:ext cx="7209932" cy="4639970"/>
        </p:xfrm>
        <a:graphic>
          <a:graphicData uri="http://schemas.openxmlformats.org/drawingml/2006/table">
            <a:tbl>
              <a:tblPr firstRow="1" bandRow="1">
                <a:tableStyleId>{5C22544A-7EE6-4342-B048-85BDC9FD1C3A}</a:tableStyleId>
              </a:tblPr>
              <a:tblGrid>
                <a:gridCol w="1039629">
                  <a:extLst>
                    <a:ext uri="{9D8B030D-6E8A-4147-A177-3AD203B41FA5}">
                      <a16:colId xmlns:a16="http://schemas.microsoft.com/office/drawing/2014/main" val="3486364129"/>
                    </a:ext>
                  </a:extLst>
                </a:gridCol>
                <a:gridCol w="6170303">
                  <a:extLst>
                    <a:ext uri="{9D8B030D-6E8A-4147-A177-3AD203B41FA5}">
                      <a16:colId xmlns:a16="http://schemas.microsoft.com/office/drawing/2014/main" val="1077344348"/>
                    </a:ext>
                  </a:extLst>
                </a:gridCol>
              </a:tblGrid>
              <a:tr h="773838">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966533">
                <a:tc>
                  <a:txBody>
                    <a:bodyPr/>
                    <a:lstStyle/>
                    <a:p>
                      <a:pPr algn="l"/>
                      <a:r>
                        <a:rPr lang="en-US" sz="1200" kern="1200" dirty="0">
                          <a:solidFill>
                            <a:schemeClr val="tx1"/>
                          </a:solidFill>
                          <a:effectLst/>
                          <a:latin typeface="Roboto" panose="02000000000000000000"/>
                          <a:ea typeface="+mn-ea"/>
                          <a:cs typeface="+mn-cs"/>
                        </a:rPr>
                        <a:t>PTW</a:t>
                      </a:r>
                      <a:endParaRPr lang="en-US" sz="1200" dirty="0">
                        <a:solidFill>
                          <a:schemeClr val="tx1"/>
                        </a:solidFill>
                        <a:latin typeface="Roboto" panose="02000000000000000000"/>
                      </a:endParaRPr>
                    </a:p>
                  </a:txBody>
                  <a:tcPr/>
                </a:tc>
                <a:tc>
                  <a:txBody>
                    <a:bodyPr/>
                    <a:lstStyle/>
                    <a:p>
                      <a:pPr algn="l"/>
                      <a:r>
                        <a:rPr lang="en-US" sz="1200" kern="1200" dirty="0">
                          <a:solidFill>
                            <a:schemeClr val="tx1"/>
                          </a:solidFill>
                          <a:effectLst/>
                          <a:latin typeface="Roboto" panose="02000000000000000000"/>
                          <a:ea typeface="+mn-ea"/>
                          <a:cs typeface="+mn-cs"/>
                        </a:rPr>
                        <a:t>Page table is used to access the virtual memory</a:t>
                      </a:r>
                      <a:r>
                        <a:rPr lang="en-US" sz="1200" i="1" kern="1200" dirty="0">
                          <a:solidFill>
                            <a:schemeClr val="tx1"/>
                          </a:solidFill>
                          <a:effectLst/>
                          <a:latin typeface="Courier New" panose="02070309020205020404" pitchFamily="49" charset="0"/>
                          <a:ea typeface="+mn-ea"/>
                          <a:cs typeface="Courier New" panose="02070309020205020404" pitchFamily="49" charset="0"/>
                        </a:rPr>
                        <a:t>.nL2TLBEntries </a:t>
                      </a:r>
                      <a:r>
                        <a:rPr lang="en-US" sz="1200" kern="1200" dirty="0">
                          <a:solidFill>
                            <a:schemeClr val="tx1"/>
                          </a:solidFill>
                          <a:effectLst/>
                          <a:latin typeface="Roboto" panose="02000000000000000000"/>
                          <a:ea typeface="+mn-ea"/>
                          <a:cs typeface="+mn-cs"/>
                        </a:rPr>
                        <a:t>parameter is used by Rocket-Chip PTW for controlling TLB entries.</a:t>
                      </a:r>
                    </a:p>
                  </a:txBody>
                  <a:tcPr/>
                </a:tc>
                <a:extLst>
                  <a:ext uri="{0D108BD9-81ED-4DB2-BD59-A6C34878D82A}">
                    <a16:rowId xmlns:a16="http://schemas.microsoft.com/office/drawing/2014/main" val="1722403680"/>
                  </a:ext>
                </a:extLst>
              </a:tr>
              <a:tr h="966533">
                <a:tc>
                  <a:txBody>
                    <a:bodyPr/>
                    <a:lstStyle/>
                    <a:p>
                      <a:pPr algn="l"/>
                      <a:r>
                        <a:rPr lang="en-US" sz="1200" kern="1200" dirty="0">
                          <a:solidFill>
                            <a:schemeClr val="tx1"/>
                          </a:solidFill>
                          <a:effectLst/>
                          <a:latin typeface="Roboto" panose="02000000000000000000"/>
                          <a:ea typeface="+mn-ea"/>
                          <a:cs typeface="+mn-cs"/>
                        </a:rPr>
                        <a:t>Priority Encoder</a:t>
                      </a:r>
                      <a:endParaRPr lang="en-US" sz="1200" dirty="0">
                        <a:solidFill>
                          <a:schemeClr val="tx1"/>
                        </a:solidFill>
                        <a:latin typeface="Roboto" panose="02000000000000000000"/>
                      </a:endParaRPr>
                    </a:p>
                  </a:txBody>
                  <a:tcPr/>
                </a:tc>
                <a:tc>
                  <a:txBody>
                    <a:bodyPr/>
                    <a:lstStyle/>
                    <a:p>
                      <a:pPr algn="l"/>
                      <a:r>
                        <a:rPr lang="en-US" sz="1200" kern="1200" dirty="0">
                          <a:solidFill>
                            <a:schemeClr val="tx1"/>
                          </a:solidFill>
                          <a:effectLst/>
                          <a:latin typeface="Roboto" panose="02000000000000000000"/>
                          <a:ea typeface="+mn-ea"/>
                          <a:cs typeface="+mn-cs"/>
                        </a:rPr>
                        <a:t>Priority </a:t>
                      </a:r>
                      <a:r>
                        <a:rPr lang="en-US" sz="1200" strike="noStrike" kern="1200" dirty="0">
                          <a:solidFill>
                            <a:schemeClr val="tx1"/>
                          </a:solidFill>
                          <a:effectLst/>
                          <a:latin typeface="Roboto" panose="02000000000000000000"/>
                          <a:ea typeface="+mn-ea"/>
                          <a:cs typeface="+mn-cs"/>
                        </a:rPr>
                        <a:t>Encoder</a:t>
                      </a:r>
                      <a:r>
                        <a:rPr lang="en-US" sz="1200" kern="1200" dirty="0">
                          <a:solidFill>
                            <a:schemeClr val="tx1"/>
                          </a:solidFill>
                          <a:effectLst/>
                          <a:latin typeface="Roboto" panose="02000000000000000000"/>
                          <a:ea typeface="+mn-ea"/>
                          <a:cs typeface="+mn-cs"/>
                        </a:rPr>
                        <a:t> take all of the data inputs one at a time and converts them into an equivalent binary code at its output. </a:t>
                      </a:r>
                      <a:br>
                        <a:rPr lang="en-US" sz="1200" kern="1200" dirty="0">
                          <a:solidFill>
                            <a:schemeClr val="tx1"/>
                          </a:solidFill>
                          <a:effectLst/>
                          <a:latin typeface="Roboto" panose="02000000000000000000"/>
                          <a:ea typeface="+mn-ea"/>
                          <a:cs typeface="+mn-cs"/>
                        </a:rPr>
                      </a:br>
                      <a:r>
                        <a:rPr lang="en-US" sz="1200" kern="1200" dirty="0">
                          <a:solidFill>
                            <a:schemeClr val="tx1"/>
                          </a:solidFill>
                          <a:effectLst/>
                          <a:latin typeface="Roboto" panose="02000000000000000000"/>
                          <a:ea typeface="+mn-ea"/>
                          <a:cs typeface="+mn-cs"/>
                        </a:rPr>
                        <a:t>Rocket-Chip Priority Encoder </a:t>
                      </a:r>
                      <a:r>
                        <a:rPr lang="en-US" sz="1200" strike="noStrike" kern="1200" dirty="0">
                          <a:solidFill>
                            <a:schemeClr val="tx1"/>
                          </a:solidFill>
                          <a:effectLst/>
                          <a:latin typeface="Roboto" panose="02000000000000000000"/>
                          <a:ea typeface="+mn-ea"/>
                          <a:cs typeface="+mn-cs"/>
                        </a:rPr>
                        <a:t>takes </a:t>
                      </a:r>
                      <a:r>
                        <a:rPr lang="en-US" sz="1200" kern="1200" dirty="0">
                          <a:solidFill>
                            <a:schemeClr val="tx1"/>
                          </a:solidFill>
                          <a:effectLst/>
                          <a:latin typeface="Roboto" panose="02000000000000000000"/>
                          <a:ea typeface="+mn-ea"/>
                          <a:cs typeface="+mn-cs"/>
                        </a:rPr>
                        <a:t>pins as inputs from BTB and EPC (from all stages) to select the value of  NPC.</a:t>
                      </a:r>
                    </a:p>
                  </a:txBody>
                  <a:tcPr/>
                </a:tc>
                <a:extLst>
                  <a:ext uri="{0D108BD9-81ED-4DB2-BD59-A6C34878D82A}">
                    <a16:rowId xmlns:a16="http://schemas.microsoft.com/office/drawing/2014/main" val="755358404"/>
                  </a:ext>
                </a:extLst>
              </a:tr>
              <a:tr h="966533">
                <a:tc>
                  <a:txBody>
                    <a:bodyPr/>
                    <a:lstStyle/>
                    <a:p>
                      <a:pPr algn="l"/>
                      <a:r>
                        <a:rPr lang="en-US" sz="1200" kern="1200" dirty="0">
                          <a:solidFill>
                            <a:schemeClr val="tx1"/>
                          </a:solidFill>
                          <a:effectLst/>
                          <a:latin typeface="Roboto" panose="02000000000000000000"/>
                          <a:ea typeface="+mn-ea"/>
                          <a:cs typeface="+mn-cs"/>
                        </a:rPr>
                        <a:t>EPC</a:t>
                      </a:r>
                      <a:endParaRPr lang="en-US" sz="1200" dirty="0">
                        <a:solidFill>
                          <a:schemeClr val="tx1"/>
                        </a:solidFill>
                        <a:latin typeface="Roboto" panose="02000000000000000000"/>
                      </a:endParaRPr>
                    </a:p>
                  </a:txBody>
                  <a:tcPr/>
                </a:tc>
                <a:tc>
                  <a:txBody>
                    <a:bodyPr/>
                    <a:lstStyle/>
                    <a:p>
                      <a:pPr algn="l"/>
                      <a:r>
                        <a:rPr lang="en-US" sz="1200" kern="1200" dirty="0">
                          <a:solidFill>
                            <a:schemeClr val="tx1"/>
                          </a:solidFill>
                          <a:effectLst/>
                          <a:latin typeface="Roboto" panose="02000000000000000000"/>
                          <a:ea typeface="+mn-ea"/>
                          <a:cs typeface="+mn-cs"/>
                        </a:rPr>
                        <a:t>The Exception Program Counter (EPC) is used to store the address of the instruction that was executing when the exception was generated. The size of the EPC register depends upon the XLen which can be </a:t>
                      </a:r>
                      <a:r>
                        <a:rPr lang="en-US" sz="1200" strike="sngStrike" kern="1200" dirty="0">
                          <a:solidFill>
                            <a:schemeClr val="tx1"/>
                          </a:solidFill>
                          <a:effectLst/>
                          <a:latin typeface="Roboto" panose="02000000000000000000"/>
                          <a:ea typeface="+mn-ea"/>
                          <a:cs typeface="+mn-cs"/>
                        </a:rPr>
                        <a:t>of</a:t>
                      </a:r>
                      <a:r>
                        <a:rPr lang="en-US" sz="1200" kern="1200" dirty="0">
                          <a:solidFill>
                            <a:schemeClr val="tx1"/>
                          </a:solidFill>
                          <a:effectLst/>
                          <a:latin typeface="Roboto" panose="02000000000000000000"/>
                          <a:ea typeface="+mn-ea"/>
                          <a:cs typeface="+mn-cs"/>
                        </a:rPr>
                        <a:t> either [31:0] or [63:0].</a:t>
                      </a:r>
                    </a:p>
                  </a:txBody>
                  <a:tcPr/>
                </a:tc>
                <a:extLst>
                  <a:ext uri="{0D108BD9-81ED-4DB2-BD59-A6C34878D82A}">
                    <a16:rowId xmlns:a16="http://schemas.microsoft.com/office/drawing/2014/main" val="3540331349"/>
                  </a:ext>
                </a:extLst>
              </a:tr>
              <a:tr h="966533">
                <a:tc>
                  <a:txBody>
                    <a:bodyPr/>
                    <a:lstStyle/>
                    <a:p>
                      <a:pPr algn="l"/>
                      <a:r>
                        <a:rPr lang="en-US" sz="1200" kern="1200" dirty="0">
                          <a:solidFill>
                            <a:schemeClr val="tx1"/>
                          </a:solidFill>
                          <a:effectLst/>
                          <a:latin typeface="Roboto" panose="02000000000000000000"/>
                          <a:ea typeface="+mn-ea"/>
                          <a:cs typeface="+mn-cs"/>
                        </a:rPr>
                        <a:t>NPC</a:t>
                      </a:r>
                      <a:endParaRPr lang="en-US" sz="1200" dirty="0">
                        <a:solidFill>
                          <a:schemeClr val="tx1"/>
                        </a:solidFill>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Roboto" panose="02000000000000000000"/>
                          <a:ea typeface="+mn-ea"/>
                          <a:cs typeface="+mn-cs"/>
                        </a:rPr>
                        <a:t>New Program Counter (NPC) is used to increment +4 in current PC and store it in a register. The size of the NPC register depends upon the </a:t>
                      </a:r>
                      <a:r>
                        <a:rPr lang="en-US" sz="1200" strike="noStrike" kern="1200" dirty="0">
                          <a:solidFill>
                            <a:schemeClr val="tx1"/>
                          </a:solidFill>
                          <a:effectLst/>
                          <a:latin typeface="Roboto" panose="02000000000000000000"/>
                          <a:ea typeface="+mn-ea"/>
                          <a:cs typeface="+mn-cs"/>
                        </a:rPr>
                        <a:t>XLen </a:t>
                      </a:r>
                      <a:r>
                        <a:rPr lang="en-US" sz="1200" kern="1200" dirty="0">
                          <a:solidFill>
                            <a:schemeClr val="tx1"/>
                          </a:solidFill>
                          <a:effectLst/>
                          <a:latin typeface="Roboto" panose="02000000000000000000"/>
                          <a:ea typeface="+mn-ea"/>
                          <a:cs typeface="+mn-cs"/>
                        </a:rPr>
                        <a:t>which can be either [31:0]  or  [63:0].</a:t>
                      </a:r>
                    </a:p>
                  </a:txBody>
                  <a:tcPr/>
                </a:tc>
                <a:extLst>
                  <a:ext uri="{0D108BD9-81ED-4DB2-BD59-A6C34878D82A}">
                    <a16:rowId xmlns:a16="http://schemas.microsoft.com/office/drawing/2014/main" val="2542986821"/>
                  </a:ext>
                </a:extLst>
              </a:tr>
            </a:tbl>
          </a:graphicData>
        </a:graphic>
      </p:graphicFrame>
      <p:sp>
        <p:nvSpPr>
          <p:cNvPr id="14" name="Title 1">
            <a:extLst>
              <a:ext uri="{FF2B5EF4-FFF2-40B4-BE49-F238E27FC236}">
                <a16:creationId xmlns:a16="http://schemas.microsoft.com/office/drawing/2014/main" id="{E8923170-C402-4AFB-B10B-E34472E0D396}"/>
              </a:ext>
            </a:extLst>
          </p:cNvPr>
          <p:cNvSpPr txBox="1">
            <a:spLocks/>
          </p:cNvSpPr>
          <p:nvPr/>
        </p:nvSpPr>
        <p:spPr>
          <a:xfrm>
            <a:off x="533399" y="840936"/>
            <a:ext cx="3433332" cy="353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NPC-Gen Modules Description</a:t>
            </a:r>
            <a:endParaRPr lang="en-US" sz="1800" b="0" dirty="0"/>
          </a:p>
        </p:txBody>
      </p:sp>
      <p:sp>
        <p:nvSpPr>
          <p:cNvPr id="15" name="Title 1">
            <a:extLst>
              <a:ext uri="{FF2B5EF4-FFF2-40B4-BE49-F238E27FC236}">
                <a16:creationId xmlns:a16="http://schemas.microsoft.com/office/drawing/2014/main" id="{A85CFF31-1EAE-4C03-AE8E-C5B9D39E26F3}"/>
              </a:ext>
            </a:extLst>
          </p:cNvPr>
          <p:cNvSpPr txBox="1">
            <a:spLocks/>
          </p:cNvSpPr>
          <p:nvPr/>
        </p:nvSpPr>
        <p:spPr>
          <a:xfrm>
            <a:off x="533399" y="3312740"/>
            <a:ext cx="2951552" cy="353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endParaRPr lang="en-US" sz="1800" b="0" dirty="0"/>
          </a:p>
        </p:txBody>
      </p:sp>
      <p:pic>
        <p:nvPicPr>
          <p:cNvPr id="16" name="Picture 15">
            <a:extLst>
              <a:ext uri="{FF2B5EF4-FFF2-40B4-BE49-F238E27FC236}">
                <a16:creationId xmlns:a16="http://schemas.microsoft.com/office/drawing/2014/main" id="{237F0EDC-5833-4CBB-BA7E-96FA6FA34FA8}"/>
              </a:ext>
            </a:extLst>
          </p:cNvPr>
          <p:cNvPicPr>
            <a:picLocks noChangeAspect="1"/>
          </p:cNvPicPr>
          <p:nvPr/>
        </p:nvPicPr>
        <p:blipFill>
          <a:blip r:embed="rId2"/>
          <a:srcRect/>
          <a:stretch/>
        </p:blipFill>
        <p:spPr>
          <a:xfrm>
            <a:off x="10701196" y="5764932"/>
            <a:ext cx="1713965" cy="615269"/>
          </a:xfrm>
          <a:prstGeom prst="rect">
            <a:avLst/>
          </a:prstGeom>
        </p:spPr>
      </p:pic>
      <p:sp>
        <p:nvSpPr>
          <p:cNvPr id="17" name="Rectangle 16">
            <a:extLst>
              <a:ext uri="{FF2B5EF4-FFF2-40B4-BE49-F238E27FC236}">
                <a16:creationId xmlns:a16="http://schemas.microsoft.com/office/drawing/2014/main" id="{C24FF601-1FD4-4520-A52A-EBA1452A3AC0}"/>
              </a:ext>
            </a:extLst>
          </p:cNvPr>
          <p:cNvSpPr/>
          <p:nvPr/>
        </p:nvSpPr>
        <p:spPr>
          <a:xfrm>
            <a:off x="8895522" y="1302026"/>
            <a:ext cx="1805674" cy="400547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9A352D6C-D175-43F7-BED6-D74575BB332A}"/>
              </a:ext>
            </a:extLst>
          </p:cNvPr>
          <p:cNvSpPr/>
          <p:nvPr/>
        </p:nvSpPr>
        <p:spPr>
          <a:xfrm>
            <a:off x="9173817" y="1550504"/>
            <a:ext cx="1232453" cy="805070"/>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PTW</a:t>
            </a:r>
          </a:p>
        </p:txBody>
      </p:sp>
      <p:sp>
        <p:nvSpPr>
          <p:cNvPr id="19" name="Rectangle 18">
            <a:extLst>
              <a:ext uri="{FF2B5EF4-FFF2-40B4-BE49-F238E27FC236}">
                <a16:creationId xmlns:a16="http://schemas.microsoft.com/office/drawing/2014/main" id="{58BD53CF-985F-4738-BCB4-8487CB2AB865}"/>
              </a:ext>
            </a:extLst>
          </p:cNvPr>
          <p:cNvSpPr/>
          <p:nvPr/>
        </p:nvSpPr>
        <p:spPr>
          <a:xfrm>
            <a:off x="9173817" y="2613991"/>
            <a:ext cx="1232453" cy="815009"/>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Priority</a:t>
            </a:r>
          </a:p>
          <a:p>
            <a:pPr algn="ctr"/>
            <a:r>
              <a:rPr lang="en-US" dirty="0">
                <a:solidFill>
                  <a:schemeClr val="tx2">
                    <a:lumMod val="50000"/>
                  </a:schemeClr>
                </a:solidFill>
              </a:rPr>
              <a:t>Encoder</a:t>
            </a:r>
          </a:p>
        </p:txBody>
      </p:sp>
      <p:sp>
        <p:nvSpPr>
          <p:cNvPr id="20" name="Rectangle 19">
            <a:extLst>
              <a:ext uri="{FF2B5EF4-FFF2-40B4-BE49-F238E27FC236}">
                <a16:creationId xmlns:a16="http://schemas.microsoft.com/office/drawing/2014/main" id="{CB1584F8-018E-4B80-8FEE-4939F1E1D4F5}"/>
              </a:ext>
            </a:extLst>
          </p:cNvPr>
          <p:cNvSpPr/>
          <p:nvPr/>
        </p:nvSpPr>
        <p:spPr>
          <a:xfrm>
            <a:off x="9173817" y="3666396"/>
            <a:ext cx="1232453" cy="526775"/>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EPC</a:t>
            </a:r>
          </a:p>
        </p:txBody>
      </p:sp>
      <p:sp>
        <p:nvSpPr>
          <p:cNvPr id="21" name="Rectangle 20">
            <a:extLst>
              <a:ext uri="{FF2B5EF4-FFF2-40B4-BE49-F238E27FC236}">
                <a16:creationId xmlns:a16="http://schemas.microsoft.com/office/drawing/2014/main" id="{681E2DDB-DCBE-4507-A609-F3C701F6EBBD}"/>
              </a:ext>
            </a:extLst>
          </p:cNvPr>
          <p:cNvSpPr/>
          <p:nvPr/>
        </p:nvSpPr>
        <p:spPr>
          <a:xfrm>
            <a:off x="9173817" y="4430567"/>
            <a:ext cx="1232453" cy="658351"/>
          </a:xfrm>
          <a:prstGeom prst="rect">
            <a:avLst/>
          </a:prstGeom>
          <a:solidFill>
            <a:schemeClr val="bg1"/>
          </a:solidFill>
          <a:ln w="19050"/>
          <a:effectLst>
            <a:glow rad="635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2">
                    <a:lumMod val="50000"/>
                  </a:schemeClr>
                </a:solidFill>
              </a:rPr>
              <a:t>NPC</a:t>
            </a:r>
          </a:p>
        </p:txBody>
      </p:sp>
    </p:spTree>
    <p:extLst>
      <p:ext uri="{BB962C8B-B14F-4D97-AF65-F5344CB8AC3E}">
        <p14:creationId xmlns:p14="http://schemas.microsoft.com/office/powerpoint/2010/main" val="350550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0" decel="67000" fill="hold" grpId="0" nodeType="clickEffect">
                                  <p:stCondLst>
                                    <p:cond delay="0"/>
                                  </p:stCondLst>
                                  <p:childTnLst>
                                    <p:animClr clrSpc="hsl" dir="ccw">
                                      <p:cBhvr>
                                        <p:cTn id="6" dur="1000" fill="hold"/>
                                        <p:tgtEl>
                                          <p:spTgt spid="18"/>
                                        </p:tgtEl>
                                        <p:attrNameLst>
                                          <p:attrName>fillcolor</p:attrName>
                                        </p:attrNameLst>
                                      </p:cBhvr>
                                      <p:to>
                                        <a:srgbClr val="CFD5EA"/>
                                      </p:to>
                                    </p:animClr>
                                    <p:set>
                                      <p:cBhvr>
                                        <p:cTn id="7" dur="1000" fill="hold"/>
                                        <p:tgtEl>
                                          <p:spTgt spid="18"/>
                                        </p:tgtEl>
                                        <p:attrNameLst>
                                          <p:attrName>fill.type</p:attrName>
                                        </p:attrNameLst>
                                      </p:cBhvr>
                                      <p:to>
                                        <p:strVal val="solid"/>
                                      </p:to>
                                    </p:set>
                                    <p:set>
                                      <p:cBhvr>
                                        <p:cTn id="8" dur="1000" fill="hold"/>
                                        <p:tgtEl>
                                          <p:spTgt spid="1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9"/>
                                        </p:tgtEl>
                                        <p:attrNameLst>
                                          <p:attrName>fillcolor</p:attrName>
                                        </p:attrNameLst>
                                      </p:cBhvr>
                                      <p:to>
                                        <a:srgbClr val="CFD5EA"/>
                                      </p:to>
                                    </p:animClr>
                                    <p:set>
                                      <p:cBhvr>
                                        <p:cTn id="13" dur="2000" fill="hold"/>
                                        <p:tgtEl>
                                          <p:spTgt spid="19"/>
                                        </p:tgtEl>
                                        <p:attrNameLst>
                                          <p:attrName>fill.type</p:attrName>
                                        </p:attrNameLst>
                                      </p:cBhvr>
                                      <p:to>
                                        <p:strVal val="solid"/>
                                      </p:to>
                                    </p:set>
                                    <p:set>
                                      <p:cBhvr>
                                        <p:cTn id="14" dur="2000" fill="hold"/>
                                        <p:tgtEl>
                                          <p:spTgt spid="19"/>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20"/>
                                        </p:tgtEl>
                                        <p:attrNameLst>
                                          <p:attrName>fillcolor</p:attrName>
                                        </p:attrNameLst>
                                      </p:cBhvr>
                                      <p:to>
                                        <a:srgbClr val="CFD5EA"/>
                                      </p:to>
                                    </p:animClr>
                                    <p:set>
                                      <p:cBhvr>
                                        <p:cTn id="19" dur="2000" fill="hold"/>
                                        <p:tgtEl>
                                          <p:spTgt spid="20"/>
                                        </p:tgtEl>
                                        <p:attrNameLst>
                                          <p:attrName>fill.type</p:attrName>
                                        </p:attrNameLst>
                                      </p:cBhvr>
                                      <p:to>
                                        <p:strVal val="solid"/>
                                      </p:to>
                                    </p:set>
                                    <p:set>
                                      <p:cBhvr>
                                        <p:cTn id="20" dur="2000" fill="hold"/>
                                        <p:tgtEl>
                                          <p:spTgt spid="20"/>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21"/>
                                        </p:tgtEl>
                                        <p:attrNameLst>
                                          <p:attrName>fillcolor</p:attrName>
                                        </p:attrNameLst>
                                      </p:cBhvr>
                                      <p:to>
                                        <a:srgbClr val="CFD5EA"/>
                                      </p:to>
                                    </p:animClr>
                                    <p:set>
                                      <p:cBhvr>
                                        <p:cTn id="25" dur="2000" fill="hold"/>
                                        <p:tgtEl>
                                          <p:spTgt spid="21"/>
                                        </p:tgtEl>
                                        <p:attrNameLst>
                                          <p:attrName>fill.type</p:attrName>
                                        </p:attrNameLst>
                                      </p:cBhvr>
                                      <p:to>
                                        <p:strVal val="solid"/>
                                      </p:to>
                                    </p:set>
                                    <p:set>
                                      <p:cBhvr>
                                        <p:cTn id="26"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8DA3764B-63A2-45FE-A4ED-09A2F73DAA77}"/>
              </a:ext>
            </a:extLst>
          </p:cNvPr>
          <p:cNvGraphicFramePr>
            <a:graphicFrameLocks/>
          </p:cNvGraphicFramePr>
          <p:nvPr>
            <p:extLst>
              <p:ext uri="{D42A27DB-BD31-4B8C-83A1-F6EECF244321}">
                <p14:modId xmlns:p14="http://schemas.microsoft.com/office/powerpoint/2010/main" val="1489174515"/>
              </p:ext>
            </p:extLst>
          </p:nvPr>
        </p:nvGraphicFramePr>
        <p:xfrm>
          <a:off x="492665" y="1093304"/>
          <a:ext cx="9947490" cy="4538590"/>
        </p:xfrm>
        <a:graphic>
          <a:graphicData uri="http://schemas.openxmlformats.org/drawingml/2006/table">
            <a:tbl>
              <a:tblPr firstRow="1" bandRow="1">
                <a:tableStyleId>{5C22544A-7EE6-4342-B048-85BDC9FD1C3A}</a:tableStyleId>
              </a:tblPr>
              <a:tblGrid>
                <a:gridCol w="1399557">
                  <a:extLst>
                    <a:ext uri="{9D8B030D-6E8A-4147-A177-3AD203B41FA5}">
                      <a16:colId xmlns:a16="http://schemas.microsoft.com/office/drawing/2014/main" val="3486364129"/>
                    </a:ext>
                  </a:extLst>
                </a:gridCol>
                <a:gridCol w="8547933">
                  <a:extLst>
                    <a:ext uri="{9D8B030D-6E8A-4147-A177-3AD203B41FA5}">
                      <a16:colId xmlns:a16="http://schemas.microsoft.com/office/drawing/2014/main" val="1077344348"/>
                    </a:ext>
                  </a:extLst>
                </a:gridCol>
              </a:tblGrid>
              <a:tr h="353094">
                <a:tc>
                  <a:txBody>
                    <a:bodyPr/>
                    <a:lstStyle/>
                    <a:p>
                      <a:r>
                        <a:rPr lang="en-GB" sz="1600" dirty="0">
                          <a:latin typeface="Roboto" panose="02000000000000000000"/>
                        </a:rPr>
                        <a:t>Module</a:t>
                      </a:r>
                      <a:endParaRPr lang="en-US" sz="1600" dirty="0">
                        <a:latin typeface="Roboto" panose="02000000000000000000"/>
                      </a:endParaRPr>
                    </a:p>
                  </a:txBody>
                  <a:tcPr/>
                </a:tc>
                <a:tc>
                  <a:txBody>
                    <a:bodyPr/>
                    <a:lstStyle/>
                    <a:p>
                      <a:r>
                        <a:rPr lang="en-GB" sz="1600" dirty="0">
                          <a:latin typeface="Roboto" panose="02000000000000000000"/>
                        </a:rPr>
                        <a:t>Description</a:t>
                      </a:r>
                      <a:endParaRPr lang="en-US" sz="1600" dirty="0">
                        <a:latin typeface="Roboto" panose="02000000000000000000"/>
                      </a:endParaRPr>
                    </a:p>
                  </a:txBody>
                  <a:tcPr/>
                </a:tc>
                <a:extLst>
                  <a:ext uri="{0D108BD9-81ED-4DB2-BD59-A6C34878D82A}">
                    <a16:rowId xmlns:a16="http://schemas.microsoft.com/office/drawing/2014/main" val="3131740811"/>
                  </a:ext>
                </a:extLst>
              </a:tr>
              <a:tr h="493364">
                <a:tc>
                  <a:txBody>
                    <a:bodyPr/>
                    <a:lstStyle/>
                    <a:p>
                      <a:r>
                        <a:rPr lang="en-US" sz="1200" kern="1200" dirty="0">
                          <a:solidFill>
                            <a:schemeClr val="tx1"/>
                          </a:solidFill>
                          <a:effectLst/>
                          <a:latin typeface="Roboto" panose="02000000000000000000"/>
                          <a:ea typeface="+mn-ea"/>
                          <a:cs typeface="+mn-cs"/>
                        </a:rPr>
                        <a:t>Register File</a:t>
                      </a:r>
                      <a:endParaRPr lang="en-US" sz="1200" dirty="0">
                        <a:solidFill>
                          <a:schemeClr val="tx1"/>
                        </a:solidFill>
                        <a:latin typeface="Roboto" panose="02000000000000000000"/>
                      </a:endParaRPr>
                    </a:p>
                  </a:txBody>
                  <a:tcPr/>
                </a:tc>
                <a:tc>
                  <a:txBody>
                    <a:bodyPr/>
                    <a:lstStyle/>
                    <a:p>
                      <a:r>
                        <a:rPr lang="en-US" sz="1200" kern="1200" dirty="0">
                          <a:solidFill>
                            <a:schemeClr val="tx1"/>
                          </a:solidFill>
                          <a:effectLst/>
                          <a:latin typeface="Roboto" panose="02000000000000000000"/>
                          <a:ea typeface="+mn-ea"/>
                          <a:cs typeface="+mn-cs"/>
                        </a:rPr>
                        <a:t>Registers are temporary storage locations that hold data and addresses. </a:t>
                      </a:r>
                      <a:r>
                        <a:rPr lang="en-GB" sz="1200" b="0" i="0" kern="1200" dirty="0">
                          <a:solidFill>
                            <a:schemeClr val="tx1"/>
                          </a:solidFill>
                          <a:effectLst/>
                          <a:latin typeface="Roboto" panose="02000000000000000000"/>
                          <a:ea typeface="+mn-ea"/>
                          <a:cs typeface="+mn-cs"/>
                        </a:rPr>
                        <a:t>The width of the rocket-Chip file register is </a:t>
                      </a:r>
                    </a:p>
                    <a:p>
                      <a:r>
                        <a:rPr lang="en-GB" sz="1200" b="0" i="0" kern="1200" dirty="0">
                          <a:solidFill>
                            <a:schemeClr val="tx1"/>
                          </a:solidFill>
                          <a:effectLst/>
                          <a:latin typeface="Roboto" panose="02000000000000000000"/>
                          <a:ea typeface="+mn-ea"/>
                          <a:cs typeface="+mn-cs"/>
                        </a:rPr>
                        <a:t>fixed by the XLen parameter either [31:0] or [63:0].</a:t>
                      </a:r>
                    </a:p>
                  </a:txBody>
                  <a:tcPr/>
                </a:tc>
                <a:extLst>
                  <a:ext uri="{0D108BD9-81ED-4DB2-BD59-A6C34878D82A}">
                    <a16:rowId xmlns:a16="http://schemas.microsoft.com/office/drawing/2014/main" val="156372576"/>
                  </a:ext>
                </a:extLst>
              </a:tr>
              <a:tr h="493364">
                <a:tc>
                  <a:txBody>
                    <a:bodyPr/>
                    <a:lstStyle/>
                    <a:p>
                      <a:r>
                        <a:rPr lang="en-US" sz="1200" kern="1200" dirty="0">
                          <a:solidFill>
                            <a:schemeClr val="tx1"/>
                          </a:solidFill>
                          <a:effectLst/>
                          <a:latin typeface="Roboto" panose="02000000000000000000"/>
                          <a:ea typeface="+mn-ea"/>
                          <a:cs typeface="+mn-cs"/>
                        </a:rPr>
                        <a:t>Instruction buffer</a:t>
                      </a:r>
                      <a:endParaRPr lang="en-US" sz="1200" dirty="0">
                        <a:solidFill>
                          <a:schemeClr val="tx1"/>
                        </a:solidFill>
                        <a:latin typeface="Roboto" panose="02000000000000000000"/>
                      </a:endParaRPr>
                    </a:p>
                  </a:txBody>
                  <a:tcPr/>
                </a:tc>
                <a:tc>
                  <a:txBody>
                    <a:bodyPr/>
                    <a:lstStyle/>
                    <a:p>
                      <a:r>
                        <a:rPr lang="en-US" sz="1200" kern="1200" dirty="0">
                          <a:solidFill>
                            <a:schemeClr val="tx1"/>
                          </a:solidFill>
                          <a:effectLst/>
                          <a:latin typeface="Roboto" panose="02000000000000000000"/>
                          <a:ea typeface="+mn-ea"/>
                          <a:cs typeface="+mn-cs"/>
                        </a:rPr>
                        <a:t>Ibuffer is a temporary register where the opcode of the currently fetched instruction from instruction memory is stored. </a:t>
                      </a:r>
                      <a:r>
                        <a:rPr lang="en-GB" sz="1200" b="0" i="0" kern="1200" dirty="0">
                          <a:solidFill>
                            <a:schemeClr val="tx1"/>
                          </a:solidFill>
                          <a:effectLst/>
                          <a:latin typeface="Roboto" panose="02000000000000000000"/>
                          <a:ea typeface="+mn-ea"/>
                          <a:cs typeface="+mn-cs"/>
                        </a:rPr>
                        <a:t>The RV32 or RV64 instruction opcode is [6:0] bits.</a:t>
                      </a:r>
                    </a:p>
                  </a:txBody>
                  <a:tcPr/>
                </a:tc>
                <a:extLst>
                  <a:ext uri="{0D108BD9-81ED-4DB2-BD59-A6C34878D82A}">
                    <a16:rowId xmlns:a16="http://schemas.microsoft.com/office/drawing/2014/main" val="700870195"/>
                  </a:ext>
                </a:extLst>
              </a:tr>
              <a:tr h="493364">
                <a:tc>
                  <a:txBody>
                    <a:bodyPr/>
                    <a:lstStyle/>
                    <a:p>
                      <a:r>
                        <a:rPr lang="en-GB" sz="1200" dirty="0">
                          <a:solidFill>
                            <a:schemeClr val="tx1"/>
                          </a:solidFill>
                          <a:latin typeface="Roboto" panose="02000000000000000000"/>
                        </a:rPr>
                        <a:t>RVC</a:t>
                      </a:r>
                      <a:endParaRPr lang="en-US" sz="1200" dirty="0">
                        <a:solidFill>
                          <a:schemeClr val="tx1"/>
                        </a:solidFill>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Roboto" panose="02000000000000000000"/>
                          <a:ea typeface="+mn-ea"/>
                          <a:cs typeface="+mn-cs"/>
                        </a:rPr>
                        <a:t>This Module holds RISC-V Compressed (C-Extension) Instructions.</a:t>
                      </a:r>
                      <a:r>
                        <a:rPr lang="en-GB" sz="1200" b="0" i="0" kern="1200" dirty="0">
                          <a:solidFill>
                            <a:schemeClr val="tx1"/>
                          </a:solidFill>
                          <a:effectLst/>
                          <a:latin typeface="Roboto" panose="02000000000000000000"/>
                          <a:ea typeface="+mn-ea"/>
                          <a:cs typeface="+mn-cs"/>
                        </a:rPr>
                        <a:t> To use the RISC-V Compressed instructions, </a:t>
                      </a:r>
                      <a:br>
                        <a:rPr lang="en-GB" sz="1200" b="0" i="0" kern="1200" dirty="0">
                          <a:solidFill>
                            <a:schemeClr val="tx1"/>
                          </a:solidFill>
                          <a:effectLst/>
                          <a:latin typeface="Roboto" panose="02000000000000000000"/>
                          <a:ea typeface="+mn-ea"/>
                          <a:cs typeface="+mn-cs"/>
                        </a:rPr>
                      </a:br>
                      <a:r>
                        <a:rPr lang="en-GB" sz="1200" b="0" i="1" kern="1200" dirty="0">
                          <a:solidFill>
                            <a:schemeClr val="tx1"/>
                          </a:solidFill>
                          <a:effectLst/>
                          <a:latin typeface="Courier New" panose="02070309020205020404" pitchFamily="49" charset="0"/>
                          <a:ea typeface="+mn-ea"/>
                          <a:cs typeface="Courier New" panose="02070309020205020404" pitchFamily="49" charset="0"/>
                        </a:rPr>
                        <a:t>useCompressed</a:t>
                      </a:r>
                      <a:r>
                        <a:rPr lang="en-GB" sz="1200" b="0" i="0" kern="1200" dirty="0">
                          <a:solidFill>
                            <a:schemeClr val="tx1"/>
                          </a:solidFill>
                          <a:effectLst/>
                          <a:latin typeface="Roboto" panose="02000000000000000000"/>
                          <a:ea typeface="+mn-ea"/>
                          <a:cs typeface="+mn-cs"/>
                        </a:rPr>
                        <a:t> [Bool], which is present in Rocket-Chip config file, should be true.</a:t>
                      </a:r>
                    </a:p>
                  </a:txBody>
                  <a:tcPr/>
                </a:tc>
                <a:extLst>
                  <a:ext uri="{0D108BD9-81ED-4DB2-BD59-A6C34878D82A}">
                    <a16:rowId xmlns:a16="http://schemas.microsoft.com/office/drawing/2014/main" val="4101102659"/>
                  </a:ext>
                </a:extLst>
              </a:tr>
              <a:tr h="493364">
                <a:tc>
                  <a:txBody>
                    <a:bodyPr/>
                    <a:lstStyle/>
                    <a:p>
                      <a:r>
                        <a:rPr lang="en-GB" sz="1200" dirty="0">
                          <a:solidFill>
                            <a:schemeClr val="tx1"/>
                          </a:solidFill>
                          <a:latin typeface="Roboto" panose="02000000000000000000"/>
                        </a:rPr>
                        <a:t>Immediate Generation</a:t>
                      </a:r>
                      <a:endParaRPr lang="en-US" sz="1200" dirty="0">
                        <a:solidFill>
                          <a:schemeClr val="tx1"/>
                        </a:solidFill>
                        <a:latin typeface="Roboto" panose="02000000000000000000"/>
                      </a:endParaRPr>
                    </a:p>
                  </a:txBody>
                  <a:tcPr/>
                </a:tc>
                <a:tc>
                  <a:txBody>
                    <a:bodyPr/>
                    <a:lstStyle/>
                    <a:p>
                      <a:r>
                        <a:rPr lang="en-GB" sz="1200" b="0" i="0" kern="1200" dirty="0">
                          <a:solidFill>
                            <a:schemeClr val="tx1"/>
                          </a:solidFill>
                          <a:effectLst/>
                          <a:latin typeface="Roboto" panose="02000000000000000000"/>
                          <a:ea typeface="+mn-ea"/>
                          <a:cs typeface="+mn-cs"/>
                        </a:rPr>
                        <a:t>Immediate generation module generates immediate for instructions of RISC-V. This module is located in RocketCore.scala</a:t>
                      </a:r>
                      <a:br>
                        <a:rPr lang="en-GB" sz="1200" b="0" i="0" kern="1200" dirty="0">
                          <a:solidFill>
                            <a:schemeClr val="tx1"/>
                          </a:solidFill>
                          <a:effectLst/>
                          <a:latin typeface="Roboto" panose="02000000000000000000"/>
                          <a:ea typeface="+mn-ea"/>
                          <a:cs typeface="+mn-cs"/>
                        </a:rPr>
                      </a:br>
                      <a:r>
                        <a:rPr lang="en-GB" sz="1200" b="0" i="0" kern="1200" dirty="0">
                          <a:solidFill>
                            <a:schemeClr val="tx1"/>
                          </a:solidFill>
                          <a:effectLst/>
                          <a:latin typeface="Roboto" panose="02000000000000000000"/>
                          <a:ea typeface="+mn-ea"/>
                          <a:cs typeface="+mn-cs"/>
                        </a:rPr>
                        <a:t> and returns immediate bits depending upon the size of ISA [31:0] or [63:0].</a:t>
                      </a:r>
                    </a:p>
                  </a:txBody>
                  <a:tcPr/>
                </a:tc>
                <a:extLst>
                  <a:ext uri="{0D108BD9-81ED-4DB2-BD59-A6C34878D82A}">
                    <a16:rowId xmlns:a16="http://schemas.microsoft.com/office/drawing/2014/main" val="3227764887"/>
                  </a:ext>
                </a:extLst>
              </a:tr>
              <a:tr h="493364">
                <a:tc>
                  <a:txBody>
                    <a:bodyPr/>
                    <a:lstStyle/>
                    <a:p>
                      <a:r>
                        <a:rPr lang="en-GB" sz="1200" dirty="0">
                          <a:solidFill>
                            <a:schemeClr val="tx1"/>
                          </a:solidFill>
                          <a:latin typeface="Roboto" panose="02000000000000000000"/>
                        </a:rPr>
                        <a:t>Instruction Decode</a:t>
                      </a:r>
                      <a:endParaRPr lang="en-US" sz="1200" dirty="0">
                        <a:solidFill>
                          <a:schemeClr val="tx1"/>
                        </a:solidFill>
                        <a:latin typeface="Roboto" panose="02000000000000000000"/>
                      </a:endParaRPr>
                    </a:p>
                  </a:txBody>
                  <a:tcPr/>
                </a:tc>
                <a:tc>
                  <a:txBody>
                    <a:bodyPr/>
                    <a:lstStyle/>
                    <a:p>
                      <a:r>
                        <a:rPr lang="en-GB" sz="1200" b="0" i="0" kern="1200" dirty="0">
                          <a:solidFill>
                            <a:schemeClr val="tx1"/>
                          </a:solidFill>
                          <a:effectLst/>
                          <a:latin typeface="Roboto" panose="02000000000000000000"/>
                          <a:ea typeface="+mn-ea"/>
                          <a:cs typeface="+mn-cs"/>
                        </a:rPr>
                        <a:t>This module decodes instructions for RISC-V which come from Instruction Memory. </a:t>
                      </a:r>
                    </a:p>
                  </a:txBody>
                  <a:tcPr/>
                </a:tc>
                <a:extLst>
                  <a:ext uri="{0D108BD9-81ED-4DB2-BD59-A6C34878D82A}">
                    <a16:rowId xmlns:a16="http://schemas.microsoft.com/office/drawing/2014/main" val="2066059283"/>
                  </a:ext>
                </a:extLst>
              </a:tr>
              <a:tr h="696514">
                <a:tc>
                  <a:txBody>
                    <a:bodyPr/>
                    <a:lstStyle/>
                    <a:p>
                      <a:r>
                        <a:rPr lang="en-US" sz="1200" kern="1200" dirty="0">
                          <a:solidFill>
                            <a:schemeClr val="tx1"/>
                          </a:solidFill>
                          <a:effectLst/>
                          <a:latin typeface="Roboto" panose="02000000000000000000"/>
                          <a:ea typeface="+mn-ea"/>
                          <a:cs typeface="+mn-cs"/>
                        </a:rPr>
                        <a:t>Scoreboard</a:t>
                      </a:r>
                      <a:endParaRPr lang="en-US" sz="1200" dirty="0">
                        <a:solidFill>
                          <a:schemeClr val="tx1"/>
                        </a:solidFill>
                        <a:latin typeface="Roboto" panose="0200000000000000000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Roboto" panose="02000000000000000000"/>
                          <a:ea typeface="+mn-ea"/>
                          <a:cs typeface="+mn-cs"/>
                        </a:rPr>
                        <a:t>Scoreboards are designed to control the flow of data between registers and multiple arithmetic units in the presence of conflicts caused by hardware resource limitations (structural hazards) and by dependencies between instructions (data hazards).Scoreboard module lies in </a:t>
                      </a:r>
                      <a:r>
                        <a:rPr lang="en-US" sz="1200" kern="1200" dirty="0" err="1">
                          <a:solidFill>
                            <a:schemeClr val="tx1"/>
                          </a:solidFill>
                          <a:effectLst/>
                          <a:latin typeface="Roboto" panose="02000000000000000000"/>
                          <a:ea typeface="+mn-ea"/>
                          <a:cs typeface="+mn-cs"/>
                        </a:rPr>
                        <a:t>RocketCore.scala</a:t>
                      </a:r>
                      <a:r>
                        <a:rPr lang="en-US" sz="1200" kern="1200" dirty="0">
                          <a:solidFill>
                            <a:schemeClr val="tx1"/>
                          </a:solidFill>
                          <a:effectLst/>
                          <a:latin typeface="Roboto" panose="02000000000000000000"/>
                          <a:ea typeface="+mn-ea"/>
                          <a:cs typeface="+mn-cs"/>
                        </a:rPr>
                        <a:t>.</a:t>
                      </a:r>
                    </a:p>
                  </a:txBody>
                  <a:tcPr/>
                </a:tc>
                <a:extLst>
                  <a:ext uri="{0D108BD9-81ED-4DB2-BD59-A6C34878D82A}">
                    <a16:rowId xmlns:a16="http://schemas.microsoft.com/office/drawing/2014/main" val="2369511597"/>
                  </a:ext>
                </a:extLst>
              </a:tr>
              <a:tr h="528798">
                <a:tc>
                  <a:txBody>
                    <a:bodyPr/>
                    <a:lstStyle/>
                    <a:p>
                      <a:r>
                        <a:rPr lang="en-US" sz="1200" kern="1200" dirty="0">
                          <a:solidFill>
                            <a:schemeClr val="tx1"/>
                          </a:solidFill>
                          <a:effectLst/>
                          <a:latin typeface="Roboto" panose="02000000000000000000"/>
                          <a:ea typeface="+mn-ea"/>
                          <a:cs typeface="+mn-cs"/>
                        </a:rPr>
                        <a:t>CSR</a:t>
                      </a:r>
                      <a:endParaRPr lang="en-US" sz="1200" dirty="0">
                        <a:solidFill>
                          <a:schemeClr val="tx1"/>
                        </a:solidFill>
                        <a:latin typeface="Roboto" panose="02000000000000000000"/>
                      </a:endParaRPr>
                    </a:p>
                  </a:txBody>
                  <a:tcPr/>
                </a:tc>
                <a:tc>
                  <a:txBody>
                    <a:bodyPr/>
                    <a:lstStyle/>
                    <a:p>
                      <a:r>
                        <a:rPr lang="en-US" sz="1200" kern="1200" dirty="0">
                          <a:solidFill>
                            <a:schemeClr val="tx1"/>
                          </a:solidFill>
                          <a:effectLst/>
                          <a:latin typeface="Roboto" panose="02000000000000000000"/>
                          <a:ea typeface="+mn-ea"/>
                          <a:cs typeface="+mn-cs"/>
                        </a:rPr>
                        <a:t>Control and Status Register (CSR) module contains control registers to enable and handle different interrupts and exceptions.</a:t>
                      </a:r>
                      <a:endParaRPr lang="en-US" sz="1200" strike="sngStrike" kern="1200" dirty="0">
                        <a:solidFill>
                          <a:schemeClr val="tx1"/>
                        </a:solidFill>
                        <a:effectLst/>
                        <a:latin typeface="Roboto" panose="02000000000000000000"/>
                        <a:ea typeface="+mn-ea"/>
                        <a:cs typeface="+mn-cs"/>
                      </a:endParaRPr>
                    </a:p>
                  </a:txBody>
                  <a:tcPr/>
                </a:tc>
                <a:extLst>
                  <a:ext uri="{0D108BD9-81ED-4DB2-BD59-A6C34878D82A}">
                    <a16:rowId xmlns:a16="http://schemas.microsoft.com/office/drawing/2014/main" val="2094550172"/>
                  </a:ext>
                </a:extLst>
              </a:tr>
              <a:tr h="493364">
                <a:tc>
                  <a:txBody>
                    <a:bodyPr/>
                    <a:lstStyle/>
                    <a:p>
                      <a:r>
                        <a:rPr lang="en-US" sz="1200" kern="1200" dirty="0">
                          <a:solidFill>
                            <a:schemeClr val="tx1"/>
                          </a:solidFill>
                          <a:effectLst/>
                          <a:latin typeface="Roboto" panose="02000000000000000000"/>
                          <a:ea typeface="+mn-ea"/>
                          <a:cs typeface="+mn-cs"/>
                        </a:rPr>
                        <a:t>Breakpoint</a:t>
                      </a:r>
                      <a:endParaRPr lang="en-US" sz="1200" dirty="0">
                        <a:solidFill>
                          <a:schemeClr val="tx1"/>
                        </a:solidFill>
                        <a:latin typeface="Roboto" panose="02000000000000000000"/>
                      </a:endParaRPr>
                    </a:p>
                  </a:txBody>
                  <a:tcPr/>
                </a:tc>
                <a:tc>
                  <a:txBody>
                    <a:bodyPr/>
                    <a:lstStyle/>
                    <a:p>
                      <a:r>
                        <a:rPr lang="en-US" sz="1200" kern="1200" dirty="0">
                          <a:solidFill>
                            <a:schemeClr val="tx1"/>
                          </a:solidFill>
                          <a:effectLst/>
                          <a:latin typeface="Roboto" panose="02000000000000000000"/>
                          <a:ea typeface="+mn-ea"/>
                          <a:cs typeface="+mn-cs"/>
                        </a:rPr>
                        <a:t>A breakpoint is a location in executable code at which the operating system stops execution and breaks into </a:t>
                      </a:r>
                    </a:p>
                    <a:p>
                      <a:r>
                        <a:rPr lang="en-US" sz="1200" kern="1200" dirty="0">
                          <a:solidFill>
                            <a:schemeClr val="tx1"/>
                          </a:solidFill>
                          <a:effectLst/>
                          <a:latin typeface="Roboto" panose="02000000000000000000"/>
                          <a:ea typeface="+mn-ea"/>
                          <a:cs typeface="+mn-cs"/>
                        </a:rPr>
                        <a:t>the debugger. This allows you to analyze the target and issue debugger commands.</a:t>
                      </a:r>
                    </a:p>
                  </a:txBody>
                  <a:tcPr/>
                </a:tc>
                <a:extLst>
                  <a:ext uri="{0D108BD9-81ED-4DB2-BD59-A6C34878D82A}">
                    <a16:rowId xmlns:a16="http://schemas.microsoft.com/office/drawing/2014/main" val="1511707223"/>
                  </a:ext>
                </a:extLst>
              </a:tr>
            </a:tbl>
          </a:graphicData>
        </a:graphic>
      </p:graphicFrame>
      <p:sp>
        <p:nvSpPr>
          <p:cNvPr id="7" name="Title 1">
            <a:extLst>
              <a:ext uri="{FF2B5EF4-FFF2-40B4-BE49-F238E27FC236}">
                <a16:creationId xmlns:a16="http://schemas.microsoft.com/office/drawing/2014/main" id="{2296DF72-7961-4976-91F8-2AFFB654566C}"/>
              </a:ext>
            </a:extLst>
          </p:cNvPr>
          <p:cNvSpPr txBox="1">
            <a:spLocks/>
          </p:cNvSpPr>
          <p:nvPr/>
        </p:nvSpPr>
        <p:spPr>
          <a:xfrm>
            <a:off x="661630" y="552800"/>
            <a:ext cx="5603336" cy="540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sz="1800" b="0" dirty="0"/>
              <a:t>Decode Modules Description</a:t>
            </a:r>
            <a:endParaRPr lang="en-US" sz="1800" b="0" dirty="0"/>
          </a:p>
        </p:txBody>
      </p:sp>
      <p:pic>
        <p:nvPicPr>
          <p:cNvPr id="9" name="Picture 8">
            <a:extLst>
              <a:ext uri="{FF2B5EF4-FFF2-40B4-BE49-F238E27FC236}">
                <a16:creationId xmlns:a16="http://schemas.microsoft.com/office/drawing/2014/main" id="{72637571-22BA-4B23-9603-3928DF53A91E}"/>
              </a:ext>
            </a:extLst>
          </p:cNvPr>
          <p:cNvPicPr>
            <a:picLocks noChangeAspect="1"/>
          </p:cNvPicPr>
          <p:nvPr/>
        </p:nvPicPr>
        <p:blipFill>
          <a:blip r:embed="rId2"/>
          <a:srcRect/>
          <a:stretch/>
        </p:blipFill>
        <p:spPr>
          <a:xfrm>
            <a:off x="10440154" y="5625716"/>
            <a:ext cx="1975007" cy="754486"/>
          </a:xfrm>
          <a:prstGeom prst="rect">
            <a:avLst/>
          </a:prstGeom>
        </p:spPr>
      </p:pic>
    </p:spTree>
    <p:extLst>
      <p:ext uri="{BB962C8B-B14F-4D97-AF65-F5344CB8AC3E}">
        <p14:creationId xmlns:p14="http://schemas.microsoft.com/office/powerpoint/2010/main" val="41528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AA6745-7474-4DE3-8FD5-7D4556E5FD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1961</TotalTime>
  <Words>3145</Words>
  <Application>Microsoft Office PowerPoint</Application>
  <PresentationFormat>Widescreen</PresentationFormat>
  <Paragraphs>302</Paragraphs>
  <Slides>44</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Arial</vt:lpstr>
      <vt:lpstr>Calibri</vt:lpstr>
      <vt:lpstr>Calibri Light</vt:lpstr>
      <vt:lpstr>Cambria Math</vt:lpstr>
      <vt:lpstr>Courier New</vt:lpstr>
      <vt:lpstr>Proxima Nova A Extra Condensed </vt:lpstr>
      <vt:lpstr>Ravie</vt:lpstr>
      <vt:lpstr>Roboto</vt:lpstr>
      <vt:lpstr>Roboto Medium</vt:lpstr>
      <vt:lpstr>Rockwell</vt:lpstr>
      <vt:lpstr>Office Theme</vt:lpstr>
      <vt:lpstr>PowerPoint Presentation</vt:lpstr>
      <vt:lpstr>PowerPoint Presentation</vt:lpstr>
      <vt:lpstr>Outline</vt:lpstr>
      <vt:lpstr>Methodology</vt:lpstr>
      <vt:lpstr>Basics of Rocket-Chip</vt:lpstr>
      <vt:lpstr>Rocket-Chip Overview</vt:lpstr>
      <vt:lpstr>Rocket-Core Micro-Architecture</vt:lpstr>
      <vt:lpstr>Rocket-Chip Modules Description</vt:lpstr>
      <vt:lpstr>PowerPoint Presentation</vt:lpstr>
      <vt:lpstr>PowerPoint Presentation</vt:lpstr>
      <vt:lpstr>De-constructing Software Architecture Rocket-Chip</vt:lpstr>
      <vt:lpstr>Code Complexity</vt:lpstr>
      <vt:lpstr>Our Approach </vt:lpstr>
      <vt:lpstr>Code Hierarchy</vt:lpstr>
      <vt:lpstr>Class Diagram Explanation</vt:lpstr>
      <vt:lpstr>Object Oriented Code of Rocket-Chip</vt:lpstr>
      <vt:lpstr>Putting it all Together (MASS: Hardware and Software)</vt:lpstr>
      <vt:lpstr>PowerPoint Presentation</vt:lpstr>
      <vt:lpstr>PowerPoint Presentation</vt:lpstr>
      <vt:lpstr>PowerPoint Presentation</vt:lpstr>
      <vt:lpstr>PowerPoint Presentation</vt:lpstr>
      <vt:lpstr>PowerPoint Presentation</vt:lpstr>
      <vt:lpstr>PowerPoint Presentation</vt:lpstr>
      <vt:lpstr>MASS Document of Rocket-Chip</vt:lpstr>
      <vt:lpstr>How did we do it?</vt:lpstr>
      <vt:lpstr>Rocket-Core MASS Document</vt:lpstr>
      <vt:lpstr>Aghaaz (آغاز) SoC The Beginning</vt:lpstr>
      <vt:lpstr>Specifications of Aghaaz (آغاز) SoC</vt:lpstr>
      <vt:lpstr>Configuring the Aghaaz SoC and Core</vt:lpstr>
      <vt:lpstr>Configuring Aghaaz Core in Rocket-Chip</vt:lpstr>
      <vt:lpstr>Aghaaz Core Params – Default Configuration</vt:lpstr>
      <vt:lpstr>Configuring RV32M Core</vt:lpstr>
      <vt:lpstr>Configuring the icache and dcache in  Aghaaz Core</vt:lpstr>
      <vt:lpstr>Data Cache Parameters</vt:lpstr>
      <vt:lpstr>Blocks of Core</vt:lpstr>
      <vt:lpstr>How did we know, which parameter is doing what?</vt:lpstr>
      <vt:lpstr>Blocks of Tile</vt:lpstr>
      <vt:lpstr>Initializing Aghaaz Core to Default Configuration</vt:lpstr>
      <vt:lpstr>Customizing AghazCore to 32-bit Configuration</vt:lpstr>
      <vt:lpstr>Blocks of SoC</vt:lpstr>
      <vt:lpstr>At this point our Aghaaz SoC is successfully configured and ready to be built</vt:lpstr>
      <vt:lpstr>Configuring an SoC to your Requirements in a quick process by means of this MASS Document</vt:lpstr>
      <vt:lpstr>Acknowledgements  This Document was made possible with the counselling, guidance and support of Dr.Roomi Naqvi, Dr Ali Ahmed Ansari, and Farhan Ahmed Karim. Without their encouragement and guidance, this could not be possible.    This Document was created under the Lead of Uzair Khan,  along with the team of collaborators/ interns under him that gave their level best under the supervision of such experienced mentors.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SHAZAIB</cp:lastModifiedBy>
  <cp:revision>232</cp:revision>
  <dcterms:created xsi:type="dcterms:W3CDTF">2020-11-10T07:27:53Z</dcterms:created>
  <dcterms:modified xsi:type="dcterms:W3CDTF">2020-11-13T14:22:12Z</dcterms:modified>
</cp:coreProperties>
</file>